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661" r:id="rId2"/>
  </p:sldMasterIdLst>
  <p:notesMasterIdLst>
    <p:notesMasterId r:id="rId15"/>
  </p:notesMasterIdLst>
  <p:sldIdLst>
    <p:sldId id="256" r:id="rId3"/>
    <p:sldId id="283" r:id="rId4"/>
    <p:sldId id="258" r:id="rId5"/>
    <p:sldId id="289" r:id="rId6"/>
    <p:sldId id="287" r:id="rId7"/>
    <p:sldId id="286" r:id="rId8"/>
    <p:sldId id="259" r:id="rId9"/>
    <p:sldId id="288" r:id="rId10"/>
    <p:sldId id="262" r:id="rId11"/>
    <p:sldId id="285" r:id="rId12"/>
    <p:sldId id="275" r:id="rId13"/>
    <p:sldId id="265" r:id="rId14"/>
  </p:sldIdLst>
  <p:sldSz cx="12195175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entury Schoolbook" panose="02040604050505020304" pitchFamily="18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74ACDE"/>
    <a:srgbClr val="DDEBF7"/>
    <a:srgbClr val="1F5383"/>
    <a:srgbClr val="9FC5E8"/>
    <a:srgbClr val="7B7B7B"/>
    <a:srgbClr val="0054A8"/>
    <a:srgbClr val="CCCCCC"/>
    <a:srgbClr val="FF0909"/>
    <a:srgbClr val="FF19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507" autoAdjust="0"/>
  </p:normalViewPr>
  <p:slideViewPr>
    <p:cSldViewPr snapToGrid="0">
      <p:cViewPr varScale="1">
        <p:scale>
          <a:sx n="61" d="100"/>
          <a:sy n="61" d="100"/>
        </p:scale>
        <p:origin x="88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6;&#1072;&#1073;&#1086;&#1095;&#1072;&#1103;\&#1060;&#1057;&#1048;%20-%20&#1092;&#1086;&#1085;&#1076;%20&#1041;&#1086;&#1088;&#1090;&#1085;&#1080;&#1082;&#1072;\&#1062;&#1048;&#1042;&#1054;%20-%20&#1053;&#1055;&#1062;%20&#1069;&#1082;&#1086;&#1074;&#1077;&#1085;&#1090;\&#1055;&#1088;&#1077;&#1079;&#1099;\&#1040;&#1085;&#1090;&#1080;&#1073;&#1072;&#1082;&#1090;&#1077;&#1088;&#1080;&#1072;&#1083;&#1082;&#1072;\&#1040;&#1082;&#1089;&#1077;&#1083;&#1100;\&#1051;&#1080;&#1089;&#1090;%20Microsoft%20Exce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6;&#1072;&#1073;&#1086;&#1095;&#1072;&#1103;\&#1060;&#1057;&#1048;%20-%20&#1092;&#1086;&#1085;&#1076;%20&#1041;&#1086;&#1088;&#1090;&#1085;&#1080;&#1082;&#1072;\&#1062;&#1048;&#1042;&#1054;%20-%20&#1053;&#1055;&#1062;%20&#1069;&#1082;&#1086;&#1074;&#1077;&#1085;&#1090;\&#1055;&#1088;&#1077;&#1079;&#1099;\&#1040;&#1085;&#1090;&#1080;&#1073;&#1072;&#1082;&#1090;&#1077;&#1088;&#1080;&#1072;&#1083;&#1082;&#1072;\&#1040;&#1082;&#1089;&#1077;&#1083;&#1100;\&#1051;&#1080;&#1089;&#1090;%20Microsoft%20Exce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6;&#1072;&#1073;&#1086;&#1095;&#1072;&#1103;\&#1060;&#1057;&#1048;%20-%20&#1092;&#1086;&#1085;&#1076;%20&#1041;&#1086;&#1088;&#1090;&#1085;&#1080;&#1082;&#1072;\&#1062;&#1048;&#1042;&#1054;%20-%20&#1053;&#1055;&#1062;%20&#1069;&#1082;&#1086;&#1074;&#1077;&#1085;&#1090;\&#1055;&#1088;&#1077;&#1079;&#1099;\&#1040;&#1085;&#1090;&#1080;&#1073;&#1072;&#1082;&#1090;&#1077;&#1088;&#1080;&#1072;&#1083;&#1082;&#1072;\&#1040;&#1082;&#1089;&#1077;&#1083;&#1100;\&#1051;&#1080;&#1089;&#1090;%20Microsoft%20Excel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937198640631785E-4"/>
          <c:y val="8.2594013480408821E-3"/>
          <c:w val="0.9998506280135937"/>
          <c:h val="0.833434703424144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Лист1!$A$5</c:f>
              <c:strCache>
                <c:ptCount val="1"/>
                <c:pt idx="0">
                  <c:v>J10-J11 Грипп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dLbl>
              <c:idx val="2"/>
              <c:layout>
                <c:manualLayout>
                  <c:x val="-9.1606478280601807E-17"/>
                  <c:y val="0.1997856131030226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00A-4AFE-87F4-90C5F45B64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Century Schoolbook" panose="020406040505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Лист1!$F$2:$I$2</c:f>
              <c:strCache>
                <c:ptCount val="4"/>
                <c:pt idx="0">
                  <c:v>2019г</c:v>
                </c:pt>
                <c:pt idx="1">
                  <c:v>2020г</c:v>
                </c:pt>
                <c:pt idx="2">
                  <c:v>2021г</c:v>
                </c:pt>
                <c:pt idx="3">
                  <c:v>2022г</c:v>
                </c:pt>
              </c:strCache>
            </c:strRef>
          </c:cat>
          <c:val>
            <c:numRef>
              <c:f>Лист1!$F$6:$I$6</c:f>
              <c:numCache>
                <c:formatCode>#\ ##0.0</c:formatCode>
                <c:ptCount val="4"/>
                <c:pt idx="0">
                  <c:v>54.744999999999997</c:v>
                </c:pt>
                <c:pt idx="1">
                  <c:v>51.466999999999999</c:v>
                </c:pt>
                <c:pt idx="2">
                  <c:v>20.864000000000001</c:v>
                </c:pt>
                <c:pt idx="3">
                  <c:v>85.372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0A-4AFE-87F4-90C5F45B643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84518816"/>
        <c:axId val="237015840"/>
      </c:barChart>
      <c:catAx>
        <c:axId val="84518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Century Schoolbook" panose="02040604050505020304" pitchFamily="18" charset="0"/>
                <a:ea typeface="+mn-ea"/>
                <a:cs typeface="+mn-cs"/>
              </a:defRPr>
            </a:pPr>
            <a:endParaRPr lang="ru-RU"/>
          </a:p>
        </c:txPr>
        <c:crossAx val="237015840"/>
        <c:crosses val="autoZero"/>
        <c:auto val="1"/>
        <c:lblAlgn val="ctr"/>
        <c:lblOffset val="100"/>
        <c:noMultiLvlLbl val="0"/>
      </c:catAx>
      <c:valAx>
        <c:axId val="237015840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84518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noFill/>
      <a:round/>
    </a:ln>
    <a:effectLst/>
  </c:spPr>
  <c:txPr>
    <a:bodyPr/>
    <a:lstStyle/>
    <a:p>
      <a:pPr>
        <a:defRPr sz="1400">
          <a:latin typeface="Century Schoolbook" panose="02040604050505020304" pitchFamily="18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4413297697773683E-2"/>
          <c:y val="1.3259733553496822E-2"/>
          <c:w val="0.77914769289808739"/>
          <c:h val="0.72528842435320151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CC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F0ED-4AA0-9D0D-75B3CF3731E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F0ED-4AA0-9D0D-75B3CF3731E1}"/>
              </c:ext>
            </c:extLst>
          </c:dPt>
          <c:dLbls>
            <c:dLbl>
              <c:idx val="0"/>
              <c:layout>
                <c:manualLayout>
                  <c:x val="-1.7515457745334367E-3"/>
                  <c:y val="0.4512219520682427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lnSpc>
                        <a:spcPct val="85000"/>
                      </a:lnSpc>
                      <a:defRPr sz="1400" b="1" i="0" u="none" strike="noStrike" kern="1200" spc="0" baseline="0">
                        <a:solidFill>
                          <a:schemeClr val="tx1"/>
                        </a:solidFill>
                        <a:latin typeface="Century Schoolbook" panose="02040604050505020304" pitchFamily="18" charset="0"/>
                        <a:ea typeface="+mn-ea"/>
                        <a:cs typeface="+mn-cs"/>
                      </a:defRPr>
                    </a:pPr>
                    <a:fld id="{C6F9652E-52D0-4997-9A53-44700F992371}" type="CATEGORYNAME">
                      <a:rPr lang="ru-RU" sz="1400" b="1" smtClean="0">
                        <a:solidFill>
                          <a:schemeClr val="tx1"/>
                        </a:solidFill>
                        <a:latin typeface="Century Schoolbook" panose="02040604050505020304" pitchFamily="18" charset="0"/>
                      </a:rPr>
                      <a:pPr>
                        <a:lnSpc>
                          <a:spcPct val="85000"/>
                        </a:lnSpc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</a:defRPr>
                      </a:pPr>
                      <a:t>[ИМЯ КАТЕГОРИИ]</a:t>
                    </a:fld>
                    <a:r>
                      <a:rPr lang="ru-RU" sz="1400" b="1" baseline="0" dirty="0">
                        <a:solidFill>
                          <a:schemeClr val="tx1"/>
                        </a:solidFill>
                        <a:latin typeface="Century Schoolbook" panose="02040604050505020304" pitchFamily="18" charset="0"/>
                      </a:rPr>
                      <a:t>
</a:t>
                    </a:r>
                    <a:fld id="{A70D7C36-7A6A-4CB5-BA12-5A103080FFF5}" type="VALUE">
                      <a:rPr lang="ru-RU" sz="2000" b="1" baseline="0">
                        <a:solidFill>
                          <a:srgbClr val="CC0000"/>
                        </a:solidFill>
                        <a:latin typeface="Century Schoolbook" panose="02040604050505020304" pitchFamily="18" charset="0"/>
                      </a:rPr>
                      <a:pPr>
                        <a:lnSpc>
                          <a:spcPct val="85000"/>
                        </a:lnSpc>
                        <a:defRPr sz="140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</a:defRPr>
                      </a:pPr>
                      <a:t>[ЗНАЧЕНИЕ]</a:t>
                    </a:fld>
                    <a:endParaRPr lang="ru-RU" sz="1400" b="1" baseline="0" dirty="0">
                      <a:solidFill>
                        <a:schemeClr val="tx1"/>
                      </a:solidFill>
                      <a:latin typeface="Century Schoolbook" panose="02040604050505020304" pitchFamily="18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lnSpc>
                      <a:spcPct val="85000"/>
                    </a:lnSpc>
                    <a:defRPr sz="1400" b="1" i="0" u="none" strike="noStrike" kern="1200" spc="0" baseline="0">
                      <a:solidFill>
                        <a:schemeClr val="tx1"/>
                      </a:solidFill>
                      <a:latin typeface="Century Schoolbook" panose="020406040505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0968362081891188"/>
                      <c:h val="0.346334628135075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0ED-4AA0-9D0D-75B3CF3731E1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0ED-4AA0-9D0D-75B3CF3731E1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Лист1!$A$12:$A$13</c:f>
              <c:strCache>
                <c:ptCount val="1"/>
                <c:pt idx="0">
                  <c:v>Болезни органов дыхания </c:v>
                </c:pt>
              </c:strCache>
            </c:strRef>
          </c:cat>
          <c:val>
            <c:numRef>
              <c:f>Лист1!$B$12:$B$13</c:f>
              <c:numCache>
                <c:formatCode>0%</c:formatCode>
                <c:ptCount val="2"/>
                <c:pt idx="0">
                  <c:v>0.47</c:v>
                </c:pt>
                <c:pt idx="1">
                  <c:v>0.53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0ED-4AA0-9D0D-75B3CF3731E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4.6296296296296294E-3"/>
          <c:w val="1"/>
          <c:h val="0.921777910841849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Лист1!$A$4</c:f>
              <c:strCache>
                <c:ptCount val="1"/>
                <c:pt idx="0">
                  <c:v>Острые инфекции верхних дыхательных путей множественной
или неуточненной локализации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Century Schoolbook" panose="020406040505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Лист1!$F$2:$I$2</c:f>
              <c:strCache>
                <c:ptCount val="4"/>
                <c:pt idx="0">
                  <c:v>2019г</c:v>
                </c:pt>
                <c:pt idx="1">
                  <c:v>2020г</c:v>
                </c:pt>
                <c:pt idx="2">
                  <c:v>2021г</c:v>
                </c:pt>
                <c:pt idx="3">
                  <c:v>2022г</c:v>
                </c:pt>
              </c:strCache>
            </c:strRef>
          </c:cat>
          <c:val>
            <c:numRef>
              <c:f>Лист1!$F$4:$I$4</c:f>
              <c:numCache>
                <c:formatCode>#,##0</c:formatCode>
                <c:ptCount val="4"/>
                <c:pt idx="0">
                  <c:v>29835.671999999999</c:v>
                </c:pt>
                <c:pt idx="1">
                  <c:v>33188.474000000002</c:v>
                </c:pt>
                <c:pt idx="2">
                  <c:v>38379.894</c:v>
                </c:pt>
                <c:pt idx="3">
                  <c:v>42176.449000000001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FC-4BC9-AF6F-3DD76AFFB1F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84518816"/>
        <c:axId val="237015840"/>
      </c:barChart>
      <c:catAx>
        <c:axId val="845188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37015840"/>
        <c:crosses val="autoZero"/>
        <c:auto val="1"/>
        <c:lblAlgn val="ctr"/>
        <c:lblOffset val="100"/>
        <c:noMultiLvlLbl val="0"/>
      </c:catAx>
      <c:valAx>
        <c:axId val="23701584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84518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noFill/>
      <a:round/>
    </a:ln>
    <a:effectLst/>
  </c:spPr>
  <c:txPr>
    <a:bodyPr/>
    <a:lstStyle/>
    <a:p>
      <a:pPr>
        <a:defRPr sz="1400">
          <a:latin typeface="Century Schoolbook" panose="02040604050505020304" pitchFamily="18" charset="0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097461783657832E-2"/>
          <c:y val="5.5337099145252991E-2"/>
          <c:w val="0.9478050764326843"/>
          <c:h val="0.771341531719966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7.1174895773612268E-3"/>
                  <c:y val="-2.8608374900695988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9CC-43EE-94F1-059C6E240EE7}"/>
                </c:ext>
              </c:extLst>
            </c:dLbl>
            <c:dLbl>
              <c:idx val="1"/>
              <c:layout>
                <c:manualLayout>
                  <c:x val="0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9CC-43EE-94F1-059C6E240E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Century Schoolbook" panose="020406040505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2"/>
                <c:pt idx="0">
                  <c:v>2019 г</c:v>
                </c:pt>
                <c:pt idx="1">
                  <c:v>2020 г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2"/>
                <c:pt idx="0">
                  <c:v>42</c:v>
                </c:pt>
                <c:pt idx="1">
                  <c:v>490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CC-43EE-94F1-059C6E240EE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</c:v>
                </c:pt>
              </c:strCache>
            </c:strRef>
          </c:tx>
          <c:spPr>
            <a:gradFill>
              <a:gsLst>
                <a:gs pos="0">
                  <a:schemeClr val="accent2"/>
                </a:gs>
                <a:gs pos="100000">
                  <a:schemeClr val="accent2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Century Schoolbook" panose="020406040505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2019 г</c:v>
                </c:pt>
                <c:pt idx="1">
                  <c:v>2020 г</c:v>
                </c:pt>
              </c:strCache>
            </c:strRef>
          </c:cat>
          <c:val>
            <c:numRef>
              <c:f>Лист1!$C$2:$C$5</c:f>
            </c:numRef>
          </c:val>
          <c:extLst>
            <c:ext xmlns:c16="http://schemas.microsoft.com/office/drawing/2014/chart" uri="{C3380CC4-5D6E-409C-BE32-E72D297353CC}">
              <c16:uniqueId val="{00000001-A9CC-43EE-94F1-059C6E240EE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gradFill>
              <a:gsLst>
                <a:gs pos="0">
                  <a:schemeClr val="accent2">
                    <a:tint val="65000"/>
                  </a:schemeClr>
                </a:gs>
                <a:gs pos="100000">
                  <a:schemeClr val="accent2">
                    <a:tint val="65000"/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Century Schoolbook" panose="020406040505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2019 г</c:v>
                </c:pt>
                <c:pt idx="1">
                  <c:v>2020 г</c:v>
                </c:pt>
              </c:strCache>
            </c:strRef>
          </c:cat>
          <c:val>
            <c:numRef>
              <c:f>Лист1!$D$2:$D$5</c:f>
            </c:numRef>
          </c:val>
          <c:extLst>
            <c:ext xmlns:c16="http://schemas.microsoft.com/office/drawing/2014/chart" uri="{C3380CC4-5D6E-409C-BE32-E72D297353CC}">
              <c16:uniqueId val="{00000002-A9CC-43EE-94F1-059C6E240EE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114268288"/>
        <c:axId val="1114275008"/>
      </c:barChart>
      <c:dateAx>
        <c:axId val="1114268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effectLst/>
                <a:latin typeface="Century Schoolbook" panose="02040604050505020304" pitchFamily="18" charset="0"/>
                <a:ea typeface="+mn-ea"/>
                <a:cs typeface="+mn-cs"/>
              </a:defRPr>
            </a:pPr>
            <a:endParaRPr lang="ru-RU"/>
          </a:p>
        </c:txPr>
        <c:crossAx val="1114275008"/>
        <c:crosses val="autoZero"/>
        <c:auto val="0"/>
        <c:lblOffset val="100"/>
        <c:baseTimeUnit val="days"/>
      </c:dateAx>
      <c:valAx>
        <c:axId val="11142750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14268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noFill/>
      <a:round/>
    </a:ln>
    <a:effectLst/>
  </c:spPr>
  <c:txPr>
    <a:bodyPr/>
    <a:lstStyle/>
    <a:p>
      <a:pPr>
        <a:defRPr>
          <a:latin typeface="Century Schoolbook" panose="02040604050505020304" pitchFamily="18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5F8338-DF98-4056-B968-5F10749F35D5}" type="doc">
      <dgm:prSet loTypeId="urn:microsoft.com/office/officeart/2005/8/layout/venn2" loCatId="relationship" qsTypeId="urn:microsoft.com/office/officeart/2005/8/quickstyle/3d1" qsCatId="3D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E8507DB9-AA61-4B2E-8C5C-B7952E08C416}">
      <dgm:prSet phldrT="[Текст]" custT="1"/>
      <dgm:spPr/>
      <dgm:t>
        <a:bodyPr/>
        <a:lstStyle/>
        <a:p>
          <a:r>
            <a:rPr lang="ru-RU" sz="3400" b="1" dirty="0">
              <a:solidFill>
                <a:schemeClr val="tx1"/>
              </a:solidFill>
              <a:latin typeface="Century Schoolbook" panose="02040604050505020304" pitchFamily="18" charset="0"/>
            </a:rPr>
            <a:t>ТАМ</a:t>
          </a:r>
          <a:r>
            <a:rPr lang="ru-RU" sz="1600" dirty="0">
              <a:solidFill>
                <a:schemeClr val="tx1"/>
              </a:solidFill>
              <a:latin typeface="Century Schoolbook" panose="02040604050505020304" pitchFamily="18" charset="0"/>
            </a:rPr>
            <a:t>         490 000 устройств</a:t>
          </a:r>
        </a:p>
      </dgm:t>
    </dgm:pt>
    <dgm:pt modelId="{92C0B0C9-2473-4CA4-82CA-E3C054FFF271}" type="parTrans" cxnId="{30F94044-AA1D-4A4B-92ED-BB72D4106860}">
      <dgm:prSet/>
      <dgm:spPr/>
      <dgm:t>
        <a:bodyPr/>
        <a:lstStyle/>
        <a:p>
          <a:endParaRPr lang="ru-RU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D8283375-FF3E-4041-A095-13C597E3D49D}" type="sibTrans" cxnId="{30F94044-AA1D-4A4B-92ED-BB72D4106860}">
      <dgm:prSet/>
      <dgm:spPr/>
      <dgm:t>
        <a:bodyPr/>
        <a:lstStyle/>
        <a:p>
          <a:endParaRPr lang="ru-RU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9197887B-8538-4157-9DEB-2D0C79168BB4}">
      <dgm:prSet phldrT="[Текст]" custT="1"/>
      <dgm:spPr/>
      <dgm:t>
        <a:bodyPr/>
        <a:lstStyle/>
        <a:p>
          <a:r>
            <a:rPr lang="en-US" sz="3400" b="1" dirty="0">
              <a:solidFill>
                <a:schemeClr val="tx1"/>
              </a:solidFill>
              <a:latin typeface="Century Schoolbook" panose="02040604050505020304" pitchFamily="18" charset="0"/>
            </a:rPr>
            <a:t>S</a:t>
          </a:r>
          <a:r>
            <a:rPr lang="ru-RU" sz="3400" b="1" dirty="0">
              <a:solidFill>
                <a:schemeClr val="tx1"/>
              </a:solidFill>
              <a:latin typeface="Century Schoolbook" panose="02040604050505020304" pitchFamily="18" charset="0"/>
            </a:rPr>
            <a:t>АМ             </a:t>
          </a:r>
          <a:r>
            <a:rPr lang="ru-RU" sz="1600" dirty="0">
              <a:solidFill>
                <a:schemeClr val="tx1"/>
              </a:solidFill>
              <a:latin typeface="Century Schoolbook" panose="02040604050505020304" pitchFamily="18" charset="0"/>
            </a:rPr>
            <a:t>3 430 устройств</a:t>
          </a:r>
          <a:endParaRPr lang="ru-RU" sz="1600" b="1" dirty="0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5D316828-F01F-4060-B5AA-C67689E4AD67}" type="parTrans" cxnId="{78912439-4F71-4833-9CE6-2B8FF7A0B60C}">
      <dgm:prSet/>
      <dgm:spPr/>
      <dgm:t>
        <a:bodyPr/>
        <a:lstStyle/>
        <a:p>
          <a:endParaRPr lang="ru-RU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AFE7765E-AA07-4262-9F49-5D953188F670}" type="sibTrans" cxnId="{78912439-4F71-4833-9CE6-2B8FF7A0B60C}">
      <dgm:prSet/>
      <dgm:spPr/>
      <dgm:t>
        <a:bodyPr/>
        <a:lstStyle/>
        <a:p>
          <a:endParaRPr lang="ru-RU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FCC640E0-75B1-4C96-B34C-9F6F382A698B}">
      <dgm:prSet phldrT="[Текст]" custT="1"/>
      <dgm:spPr/>
      <dgm:t>
        <a:bodyPr/>
        <a:lstStyle/>
        <a:p>
          <a:r>
            <a:rPr lang="en-US" sz="3400" b="1" dirty="0">
              <a:solidFill>
                <a:schemeClr val="tx1"/>
              </a:solidFill>
              <a:latin typeface="Century Schoolbook" panose="02040604050505020304" pitchFamily="18" charset="0"/>
            </a:rPr>
            <a:t>SO</a:t>
          </a:r>
          <a:r>
            <a:rPr lang="ru-RU" sz="3400" b="1" dirty="0">
              <a:solidFill>
                <a:schemeClr val="tx1"/>
              </a:solidFill>
              <a:latin typeface="Century Schoolbook" panose="02040604050505020304" pitchFamily="18" charset="0"/>
            </a:rPr>
            <a:t>М   </a:t>
          </a:r>
          <a:r>
            <a:rPr lang="ru-RU" sz="1600" b="1" dirty="0">
              <a:solidFill>
                <a:schemeClr val="tx1"/>
              </a:solidFill>
              <a:latin typeface="Century Schoolbook" panose="02040604050505020304" pitchFamily="18" charset="0"/>
            </a:rPr>
            <a:t>240 установок</a:t>
          </a:r>
          <a:endParaRPr lang="ru-RU" sz="3600" b="1" dirty="0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57C1D56B-BDBA-4BD2-81C9-B896DEE0B60A}" type="parTrans" cxnId="{E32576A8-B721-4628-833C-5A24E4EAA94E}">
      <dgm:prSet/>
      <dgm:spPr/>
      <dgm:t>
        <a:bodyPr/>
        <a:lstStyle/>
        <a:p>
          <a:endParaRPr lang="ru-RU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F2A1255E-92F6-49FB-8E88-F61D13DBAC50}" type="sibTrans" cxnId="{E32576A8-B721-4628-833C-5A24E4EAA94E}">
      <dgm:prSet/>
      <dgm:spPr/>
      <dgm:t>
        <a:bodyPr/>
        <a:lstStyle/>
        <a:p>
          <a:endParaRPr lang="ru-RU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DFDB0D3F-51FF-4830-8B0B-9CCC78653256}" type="pres">
      <dgm:prSet presAssocID="{765F8338-DF98-4056-B968-5F10749F35D5}" presName="Name0" presStyleCnt="0">
        <dgm:presLayoutVars>
          <dgm:chMax val="7"/>
          <dgm:resizeHandles val="exact"/>
        </dgm:presLayoutVars>
      </dgm:prSet>
      <dgm:spPr/>
    </dgm:pt>
    <dgm:pt modelId="{C6FD7F10-C785-49B1-BD25-5E775289E70B}" type="pres">
      <dgm:prSet presAssocID="{765F8338-DF98-4056-B968-5F10749F35D5}" presName="comp1" presStyleCnt="0"/>
      <dgm:spPr/>
    </dgm:pt>
    <dgm:pt modelId="{16E04B86-4362-4D68-A0F3-88314E9EED7D}" type="pres">
      <dgm:prSet presAssocID="{765F8338-DF98-4056-B968-5F10749F35D5}" presName="circle1" presStyleLbl="node1" presStyleIdx="0" presStyleCnt="3"/>
      <dgm:spPr/>
    </dgm:pt>
    <dgm:pt modelId="{D90918E6-4A47-4EC9-A74D-277E45B48BCB}" type="pres">
      <dgm:prSet presAssocID="{765F8338-DF98-4056-B968-5F10749F35D5}" presName="c1text" presStyleLbl="node1" presStyleIdx="0" presStyleCnt="3">
        <dgm:presLayoutVars>
          <dgm:bulletEnabled val="1"/>
        </dgm:presLayoutVars>
      </dgm:prSet>
      <dgm:spPr/>
    </dgm:pt>
    <dgm:pt modelId="{61FB104A-9220-4DAE-B115-2E59D9EEAE82}" type="pres">
      <dgm:prSet presAssocID="{765F8338-DF98-4056-B968-5F10749F35D5}" presName="comp2" presStyleCnt="0"/>
      <dgm:spPr/>
    </dgm:pt>
    <dgm:pt modelId="{8B1074AF-8F33-4A43-BB64-2CE292F10ECA}" type="pres">
      <dgm:prSet presAssocID="{765F8338-DF98-4056-B968-5F10749F35D5}" presName="circle2" presStyleLbl="node1" presStyleIdx="1" presStyleCnt="3"/>
      <dgm:spPr/>
    </dgm:pt>
    <dgm:pt modelId="{431A5783-3DB8-473E-AFAD-1FBA1275F1AB}" type="pres">
      <dgm:prSet presAssocID="{765F8338-DF98-4056-B968-5F10749F35D5}" presName="c2text" presStyleLbl="node1" presStyleIdx="1" presStyleCnt="3">
        <dgm:presLayoutVars>
          <dgm:bulletEnabled val="1"/>
        </dgm:presLayoutVars>
      </dgm:prSet>
      <dgm:spPr/>
    </dgm:pt>
    <dgm:pt modelId="{1AF7E3FA-2A2D-4A23-857C-57DE06D9CAE6}" type="pres">
      <dgm:prSet presAssocID="{765F8338-DF98-4056-B968-5F10749F35D5}" presName="comp3" presStyleCnt="0"/>
      <dgm:spPr/>
    </dgm:pt>
    <dgm:pt modelId="{3C54FFF4-22C5-45A2-9E6B-A694302E9760}" type="pres">
      <dgm:prSet presAssocID="{765F8338-DF98-4056-B968-5F10749F35D5}" presName="circle3" presStyleLbl="node1" presStyleIdx="2" presStyleCnt="3"/>
      <dgm:spPr/>
    </dgm:pt>
    <dgm:pt modelId="{6CA7C6C2-C9DF-4A4B-A602-05D7D0E111F2}" type="pres">
      <dgm:prSet presAssocID="{765F8338-DF98-4056-B968-5F10749F35D5}" presName="c3text" presStyleLbl="node1" presStyleIdx="2" presStyleCnt="3">
        <dgm:presLayoutVars>
          <dgm:bulletEnabled val="1"/>
        </dgm:presLayoutVars>
      </dgm:prSet>
      <dgm:spPr/>
    </dgm:pt>
  </dgm:ptLst>
  <dgm:cxnLst>
    <dgm:cxn modelId="{EA14A234-3A13-4422-818E-AEF405AC3B5B}" type="presOf" srcId="{FCC640E0-75B1-4C96-B34C-9F6F382A698B}" destId="{6CA7C6C2-C9DF-4A4B-A602-05D7D0E111F2}" srcOrd="1" destOrd="0" presId="urn:microsoft.com/office/officeart/2005/8/layout/venn2"/>
    <dgm:cxn modelId="{78912439-4F71-4833-9CE6-2B8FF7A0B60C}" srcId="{765F8338-DF98-4056-B968-5F10749F35D5}" destId="{9197887B-8538-4157-9DEB-2D0C79168BB4}" srcOrd="1" destOrd="0" parTransId="{5D316828-F01F-4060-B5AA-C67689E4AD67}" sibTransId="{AFE7765E-AA07-4262-9F49-5D953188F670}"/>
    <dgm:cxn modelId="{30F94044-AA1D-4A4B-92ED-BB72D4106860}" srcId="{765F8338-DF98-4056-B968-5F10749F35D5}" destId="{E8507DB9-AA61-4B2E-8C5C-B7952E08C416}" srcOrd="0" destOrd="0" parTransId="{92C0B0C9-2473-4CA4-82CA-E3C054FFF271}" sibTransId="{D8283375-FF3E-4041-A095-13C597E3D49D}"/>
    <dgm:cxn modelId="{F1E34A66-DF9C-4A4A-8F28-21CBFBFBC0A9}" type="presOf" srcId="{E8507DB9-AA61-4B2E-8C5C-B7952E08C416}" destId="{16E04B86-4362-4D68-A0F3-88314E9EED7D}" srcOrd="0" destOrd="0" presId="urn:microsoft.com/office/officeart/2005/8/layout/venn2"/>
    <dgm:cxn modelId="{FE2C7874-2393-438B-96BC-B167AFB1484F}" type="presOf" srcId="{E8507DB9-AA61-4B2E-8C5C-B7952E08C416}" destId="{D90918E6-4A47-4EC9-A74D-277E45B48BCB}" srcOrd="1" destOrd="0" presId="urn:microsoft.com/office/officeart/2005/8/layout/venn2"/>
    <dgm:cxn modelId="{E5069083-04EA-4889-8282-99AD2BA43D10}" type="presOf" srcId="{9197887B-8538-4157-9DEB-2D0C79168BB4}" destId="{431A5783-3DB8-473E-AFAD-1FBA1275F1AB}" srcOrd="1" destOrd="0" presId="urn:microsoft.com/office/officeart/2005/8/layout/venn2"/>
    <dgm:cxn modelId="{841F838C-FD0E-4CBA-A00F-D7EDFEA18637}" type="presOf" srcId="{9197887B-8538-4157-9DEB-2D0C79168BB4}" destId="{8B1074AF-8F33-4A43-BB64-2CE292F10ECA}" srcOrd="0" destOrd="0" presId="urn:microsoft.com/office/officeart/2005/8/layout/venn2"/>
    <dgm:cxn modelId="{6CEC0895-3399-480E-9D90-D8973F842F3C}" type="presOf" srcId="{765F8338-DF98-4056-B968-5F10749F35D5}" destId="{DFDB0D3F-51FF-4830-8B0B-9CCC78653256}" srcOrd="0" destOrd="0" presId="urn:microsoft.com/office/officeart/2005/8/layout/venn2"/>
    <dgm:cxn modelId="{E32576A8-B721-4628-833C-5A24E4EAA94E}" srcId="{765F8338-DF98-4056-B968-5F10749F35D5}" destId="{FCC640E0-75B1-4C96-B34C-9F6F382A698B}" srcOrd="2" destOrd="0" parTransId="{57C1D56B-BDBA-4BD2-81C9-B896DEE0B60A}" sibTransId="{F2A1255E-92F6-49FB-8E88-F61D13DBAC50}"/>
    <dgm:cxn modelId="{BB1E1EB8-6A32-4E2F-A86C-65FE15BC1768}" type="presOf" srcId="{FCC640E0-75B1-4C96-B34C-9F6F382A698B}" destId="{3C54FFF4-22C5-45A2-9E6B-A694302E9760}" srcOrd="0" destOrd="0" presId="urn:microsoft.com/office/officeart/2005/8/layout/venn2"/>
    <dgm:cxn modelId="{CF66F802-34B2-4242-9722-7C521685CEED}" type="presParOf" srcId="{DFDB0D3F-51FF-4830-8B0B-9CCC78653256}" destId="{C6FD7F10-C785-49B1-BD25-5E775289E70B}" srcOrd="0" destOrd="0" presId="urn:microsoft.com/office/officeart/2005/8/layout/venn2"/>
    <dgm:cxn modelId="{2D0584B5-ED97-4062-B076-D2197F0F8BE8}" type="presParOf" srcId="{C6FD7F10-C785-49B1-BD25-5E775289E70B}" destId="{16E04B86-4362-4D68-A0F3-88314E9EED7D}" srcOrd="0" destOrd="0" presId="urn:microsoft.com/office/officeart/2005/8/layout/venn2"/>
    <dgm:cxn modelId="{89F23CE9-350F-48D7-ABCA-294A475316FA}" type="presParOf" srcId="{C6FD7F10-C785-49B1-BD25-5E775289E70B}" destId="{D90918E6-4A47-4EC9-A74D-277E45B48BCB}" srcOrd="1" destOrd="0" presId="urn:microsoft.com/office/officeart/2005/8/layout/venn2"/>
    <dgm:cxn modelId="{ACCFADA2-5837-4A71-8905-135FDE6E9276}" type="presParOf" srcId="{DFDB0D3F-51FF-4830-8B0B-9CCC78653256}" destId="{61FB104A-9220-4DAE-B115-2E59D9EEAE82}" srcOrd="1" destOrd="0" presId="urn:microsoft.com/office/officeart/2005/8/layout/venn2"/>
    <dgm:cxn modelId="{93C33386-4382-491D-871C-A57E10F6D624}" type="presParOf" srcId="{61FB104A-9220-4DAE-B115-2E59D9EEAE82}" destId="{8B1074AF-8F33-4A43-BB64-2CE292F10ECA}" srcOrd="0" destOrd="0" presId="urn:microsoft.com/office/officeart/2005/8/layout/venn2"/>
    <dgm:cxn modelId="{8BB2BE92-A785-4663-87AB-EE569982CBBF}" type="presParOf" srcId="{61FB104A-9220-4DAE-B115-2E59D9EEAE82}" destId="{431A5783-3DB8-473E-AFAD-1FBA1275F1AB}" srcOrd="1" destOrd="0" presId="urn:microsoft.com/office/officeart/2005/8/layout/venn2"/>
    <dgm:cxn modelId="{86831810-91C9-4671-BE5B-1CFAB6D047F0}" type="presParOf" srcId="{DFDB0D3F-51FF-4830-8B0B-9CCC78653256}" destId="{1AF7E3FA-2A2D-4A23-857C-57DE06D9CAE6}" srcOrd="2" destOrd="0" presId="urn:microsoft.com/office/officeart/2005/8/layout/venn2"/>
    <dgm:cxn modelId="{076ED5BD-71B7-4368-BAF8-5A4BB3741B31}" type="presParOf" srcId="{1AF7E3FA-2A2D-4A23-857C-57DE06D9CAE6}" destId="{3C54FFF4-22C5-45A2-9E6B-A694302E9760}" srcOrd="0" destOrd="0" presId="urn:microsoft.com/office/officeart/2005/8/layout/venn2"/>
    <dgm:cxn modelId="{DB07438C-563E-4936-8D51-C1FCD33E8234}" type="presParOf" srcId="{1AF7E3FA-2A2D-4A23-857C-57DE06D9CAE6}" destId="{6CA7C6C2-C9DF-4A4B-A602-05D7D0E111F2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E04B86-4362-4D68-A0F3-88314E9EED7D}">
      <dsp:nvSpPr>
        <dsp:cNvPr id="0" name=""/>
        <dsp:cNvSpPr/>
      </dsp:nvSpPr>
      <dsp:spPr>
        <a:xfrm>
          <a:off x="506155" y="0"/>
          <a:ext cx="4650878" cy="4650878"/>
        </a:xfrm>
        <a:prstGeom prst="ellipse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b="1" kern="1200" dirty="0">
              <a:solidFill>
                <a:schemeClr val="tx1"/>
              </a:solidFill>
              <a:latin typeface="Century Schoolbook" panose="02040604050505020304" pitchFamily="18" charset="0"/>
            </a:rPr>
            <a:t>ТАМ</a:t>
          </a:r>
          <a:r>
            <a:rPr lang="ru-RU" sz="1600" kern="1200" dirty="0">
              <a:solidFill>
                <a:schemeClr val="tx1"/>
              </a:solidFill>
              <a:latin typeface="Century Schoolbook" panose="02040604050505020304" pitchFamily="18" charset="0"/>
            </a:rPr>
            <a:t>         490 000 устройств</a:t>
          </a:r>
        </a:p>
      </dsp:txBody>
      <dsp:txXfrm>
        <a:off x="2018853" y="232543"/>
        <a:ext cx="1625481" cy="697631"/>
      </dsp:txXfrm>
    </dsp:sp>
    <dsp:sp modelId="{8B1074AF-8F33-4A43-BB64-2CE292F10ECA}">
      <dsp:nvSpPr>
        <dsp:cNvPr id="0" name=""/>
        <dsp:cNvSpPr/>
      </dsp:nvSpPr>
      <dsp:spPr>
        <a:xfrm>
          <a:off x="1087514" y="1162719"/>
          <a:ext cx="3488158" cy="3488158"/>
        </a:xfrm>
        <a:prstGeom prst="ellipse">
          <a:avLst/>
        </a:prstGeom>
        <a:gradFill rotWithShape="0">
          <a:gsLst>
            <a:gs pos="0">
              <a:schemeClr val="accent2">
                <a:shade val="50000"/>
                <a:hueOff val="67252"/>
                <a:satOff val="3727"/>
                <a:lumOff val="2628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shade val="50000"/>
                <a:hueOff val="67252"/>
                <a:satOff val="3727"/>
                <a:lumOff val="2628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 dirty="0">
              <a:solidFill>
                <a:schemeClr val="tx1"/>
              </a:solidFill>
              <a:latin typeface="Century Schoolbook" panose="02040604050505020304" pitchFamily="18" charset="0"/>
            </a:rPr>
            <a:t>S</a:t>
          </a:r>
          <a:r>
            <a:rPr lang="ru-RU" sz="3400" b="1" kern="1200" dirty="0">
              <a:solidFill>
                <a:schemeClr val="tx1"/>
              </a:solidFill>
              <a:latin typeface="Century Schoolbook" panose="02040604050505020304" pitchFamily="18" charset="0"/>
            </a:rPr>
            <a:t>АМ             </a:t>
          </a:r>
          <a:r>
            <a:rPr lang="ru-RU" sz="1600" kern="1200" dirty="0">
              <a:solidFill>
                <a:schemeClr val="tx1"/>
              </a:solidFill>
              <a:latin typeface="Century Schoolbook" panose="02040604050505020304" pitchFamily="18" charset="0"/>
            </a:rPr>
            <a:t>3 430 устройств</a:t>
          </a:r>
          <a:endParaRPr lang="ru-RU" sz="1600" b="1" kern="1200" dirty="0">
            <a:solidFill>
              <a:schemeClr val="tx1"/>
            </a:solidFill>
            <a:latin typeface="Century Schoolbook" panose="02040604050505020304" pitchFamily="18" charset="0"/>
          </a:endParaRPr>
        </a:p>
      </dsp:txBody>
      <dsp:txXfrm>
        <a:off x="2018853" y="1380729"/>
        <a:ext cx="1625481" cy="654029"/>
      </dsp:txXfrm>
    </dsp:sp>
    <dsp:sp modelId="{3C54FFF4-22C5-45A2-9E6B-A694302E9760}">
      <dsp:nvSpPr>
        <dsp:cNvPr id="0" name=""/>
        <dsp:cNvSpPr/>
      </dsp:nvSpPr>
      <dsp:spPr>
        <a:xfrm>
          <a:off x="1668874" y="2325439"/>
          <a:ext cx="2325439" cy="2325439"/>
        </a:xfrm>
        <a:prstGeom prst="ellipse">
          <a:avLst/>
        </a:prstGeom>
        <a:gradFill rotWithShape="0">
          <a:gsLst>
            <a:gs pos="0">
              <a:schemeClr val="accent2">
                <a:shade val="50000"/>
                <a:hueOff val="67252"/>
                <a:satOff val="3727"/>
                <a:lumOff val="2628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shade val="50000"/>
                <a:hueOff val="67252"/>
                <a:satOff val="3727"/>
                <a:lumOff val="2628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 dirty="0">
              <a:solidFill>
                <a:schemeClr val="tx1"/>
              </a:solidFill>
              <a:latin typeface="Century Schoolbook" panose="02040604050505020304" pitchFamily="18" charset="0"/>
            </a:rPr>
            <a:t>SO</a:t>
          </a:r>
          <a:r>
            <a:rPr lang="ru-RU" sz="3400" b="1" kern="1200" dirty="0">
              <a:solidFill>
                <a:schemeClr val="tx1"/>
              </a:solidFill>
              <a:latin typeface="Century Schoolbook" panose="02040604050505020304" pitchFamily="18" charset="0"/>
            </a:rPr>
            <a:t>М   </a:t>
          </a:r>
          <a:r>
            <a:rPr lang="ru-RU" sz="1600" b="1" kern="1200" dirty="0">
              <a:solidFill>
                <a:schemeClr val="tx1"/>
              </a:solidFill>
              <a:latin typeface="Century Schoolbook" panose="02040604050505020304" pitchFamily="18" charset="0"/>
            </a:rPr>
            <a:t>240 установок</a:t>
          </a:r>
          <a:endParaRPr lang="ru-RU" sz="3600" b="1" kern="1200" dirty="0">
            <a:solidFill>
              <a:schemeClr val="tx1"/>
            </a:solidFill>
            <a:latin typeface="Century Schoolbook" panose="02040604050505020304" pitchFamily="18" charset="0"/>
          </a:endParaRPr>
        </a:p>
      </dsp:txBody>
      <dsp:txXfrm>
        <a:off x="2009427" y="2906798"/>
        <a:ext cx="1644333" cy="11627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046" y="1143000"/>
            <a:ext cx="54879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526ee84c22_0_6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g2526ee84c22_0_6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9868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526ee84c22_0_6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2526ee84c22_0_6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526ee84c22_0_6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g2526ee84c22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7715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526ee84c22_0_6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g2526ee84c22_0_6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526ee84c22_0_7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526ee84c22_0_7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g2526ee84c22_0_7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9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526ee84c22_0_7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g2526ee84c22_0_7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Титульный слайд" type="title">
  <p:cSld name="TITLE">
    <p:bg>
      <p:bgPr>
        <a:solidFill>
          <a:srgbClr val="343437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1262219" y="758952"/>
            <a:ext cx="9420900" cy="40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Century Schoolbook"/>
              <a:buNone/>
              <a:defRPr sz="7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262219" y="4800600"/>
            <a:ext cx="9420900" cy="16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t" anchorCtr="0">
            <a:normAutofit/>
          </a:bodyPr>
          <a:lstStyle>
            <a:lvl1pPr lvl="0" algn="l">
              <a:lnSpc>
                <a:spcPct val="95000"/>
              </a:lnSpc>
              <a:spcBef>
                <a:spcPts val="1500"/>
              </a:spcBef>
              <a:spcAft>
                <a:spcPts val="0"/>
              </a:spcAft>
              <a:buSzPts val="1700"/>
              <a:buNone/>
              <a:defRPr sz="2300">
                <a:solidFill>
                  <a:srgbClr val="BFBFBF"/>
                </a:solidFill>
              </a:defRPr>
            </a:lvl1pPr>
            <a:lvl2pPr lvl="1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300"/>
              <a:buNone/>
              <a:defRPr sz="2300"/>
            </a:lvl2pPr>
            <a:lvl3pPr lvl="2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300"/>
              <a:buNone/>
              <a:defRPr sz="2300"/>
            </a:lvl3pPr>
            <a:lvl4pPr lvl="3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dt" idx="10"/>
          </p:nvPr>
        </p:nvSpPr>
        <p:spPr>
          <a:xfrm rot="-5400000">
            <a:off x="10801007" y="998549"/>
            <a:ext cx="19047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7F7F7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ftr" idx="11"/>
          </p:nvPr>
        </p:nvSpPr>
        <p:spPr>
          <a:xfrm rot="-5400000">
            <a:off x="9962807" y="4046550"/>
            <a:ext cx="35811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A5A5A5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ldNum" idx="12"/>
          </p:nvPr>
        </p:nvSpPr>
        <p:spPr>
          <a:xfrm>
            <a:off x="11295943" y="6172200"/>
            <a:ext cx="914700" cy="5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 lnSpcReduction="10000"/>
          </a:bodyPr>
          <a:lstStyle>
            <a:lvl1pPr marL="0" lvl="0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A5A5A5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0" lvl="1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A5A5A5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0" lvl="2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A5A5A5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0" lvl="3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A5A5A5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0" lvl="4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A5A5A5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0" lvl="5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A5A5A5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0" lvl="6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A5A5A5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0" lvl="7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A5A5A5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0" lvl="8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A5A5A5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2"/>
          <p:cNvSpPr/>
          <p:nvPr/>
        </p:nvSpPr>
        <p:spPr>
          <a:xfrm>
            <a:off x="0" y="5105400"/>
            <a:ext cx="11295900" cy="17529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50" tIns="91450" rIns="91450" bIns="914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title"/>
          </p:nvPr>
        </p:nvSpPr>
        <p:spPr>
          <a:xfrm>
            <a:off x="914651" y="5257800"/>
            <a:ext cx="9984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Schoolbook"/>
              <a:buNone/>
              <a:defRPr sz="2800"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84" name="Google Shape;84;p12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0" y="0"/>
            <a:ext cx="11295900" cy="51288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85" name="Google Shape;85;p12"/>
          <p:cNvSpPr txBox="1">
            <a:spLocks noGrp="1"/>
          </p:cNvSpPr>
          <p:nvPr>
            <p:ph type="body" idx="1"/>
          </p:nvPr>
        </p:nvSpPr>
        <p:spPr>
          <a:xfrm>
            <a:off x="914651" y="6108589"/>
            <a:ext cx="9984600" cy="5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300">
                <a:solidFill>
                  <a:srgbClr val="D8D8D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/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6" name="Google Shape;86;p12"/>
          <p:cNvSpPr txBox="1">
            <a:spLocks noGrp="1"/>
          </p:cNvSpPr>
          <p:nvPr>
            <p:ph type="dt" idx="10"/>
          </p:nvPr>
        </p:nvSpPr>
        <p:spPr>
          <a:xfrm rot="-5400000">
            <a:off x="10801007" y="998549"/>
            <a:ext cx="19047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ftr" idx="11"/>
          </p:nvPr>
        </p:nvSpPr>
        <p:spPr>
          <a:xfrm rot="-5400000">
            <a:off x="9962807" y="4046550"/>
            <a:ext cx="35811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2"/>
          <p:cNvSpPr txBox="1">
            <a:spLocks noGrp="1"/>
          </p:cNvSpPr>
          <p:nvPr>
            <p:ph type="sldNum" idx="12"/>
          </p:nvPr>
        </p:nvSpPr>
        <p:spPr>
          <a:xfrm>
            <a:off x="11295943" y="6172200"/>
            <a:ext cx="914700" cy="5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 lnSpcReduction="10000"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 txBox="1">
            <a:spLocks noGrp="1"/>
          </p:cNvSpPr>
          <p:nvPr>
            <p:ph type="title"/>
          </p:nvPr>
        </p:nvSpPr>
        <p:spPr>
          <a:xfrm>
            <a:off x="1262219" y="365760"/>
            <a:ext cx="9695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body" idx="1"/>
          </p:nvPr>
        </p:nvSpPr>
        <p:spPr>
          <a:xfrm rot="5400000">
            <a:off x="3385490" y="-294450"/>
            <a:ext cx="4351200" cy="85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t" anchorCtr="0">
            <a:normAutofit/>
          </a:bodyPr>
          <a:lstStyle>
            <a:lvl1pPr marL="457200" lvl="0" indent="-323850" algn="l">
              <a:lnSpc>
                <a:spcPct val="95000"/>
              </a:lnSpc>
              <a:spcBef>
                <a:spcPts val="1500"/>
              </a:spcBef>
              <a:spcAft>
                <a:spcPts val="0"/>
              </a:spcAft>
              <a:buSzPts val="15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900"/>
              <a:buChar char="●"/>
              <a:defRPr/>
            </a:lvl2pPr>
            <a:lvl3pPr marL="1371600" lvl="2" indent="-3492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900"/>
              <a:buChar char="●"/>
              <a:defRPr/>
            </a:lvl3pPr>
            <a:lvl4pPr marL="1828800" lvl="3" indent="-3492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900"/>
              <a:buChar char="●"/>
              <a:defRPr/>
            </a:lvl5pPr>
            <a:lvl6pPr marL="2743200" lvl="5" indent="-3492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900"/>
              <a:buChar char="●"/>
              <a:defRPr/>
            </a:lvl6pPr>
            <a:lvl7pPr marL="3200400" lvl="6" indent="-3492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900"/>
              <a:buChar char="●"/>
              <a:defRPr/>
            </a:lvl8pPr>
            <a:lvl9pPr marL="4114800" lvl="8" indent="-34925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900"/>
              <a:buChar char="●"/>
              <a:defRPr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dt" idx="10"/>
          </p:nvPr>
        </p:nvSpPr>
        <p:spPr>
          <a:xfrm rot="-5400000">
            <a:off x="10801007" y="998549"/>
            <a:ext cx="19047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ftr" idx="11"/>
          </p:nvPr>
        </p:nvSpPr>
        <p:spPr>
          <a:xfrm rot="-5400000">
            <a:off x="9962807" y="4046550"/>
            <a:ext cx="35811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ldNum" idx="12"/>
          </p:nvPr>
        </p:nvSpPr>
        <p:spPr>
          <a:xfrm>
            <a:off x="11295943" y="6172200"/>
            <a:ext cx="914700" cy="5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 lnSpcReduction="10000"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 txBox="1">
            <a:spLocks noGrp="1"/>
          </p:cNvSpPr>
          <p:nvPr>
            <p:ph type="title"/>
          </p:nvPr>
        </p:nvSpPr>
        <p:spPr>
          <a:xfrm rot="5400000">
            <a:off x="6940857" y="2091300"/>
            <a:ext cx="5897700" cy="24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body" idx="1"/>
          </p:nvPr>
        </p:nvSpPr>
        <p:spPr>
          <a:xfrm rot="5400000">
            <a:off x="1681585" y="-538350"/>
            <a:ext cx="5897700" cy="7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t" anchorCtr="0">
            <a:normAutofit/>
          </a:bodyPr>
          <a:lstStyle>
            <a:lvl1pPr marL="457200" lvl="0" indent="-323850" algn="l">
              <a:lnSpc>
                <a:spcPct val="95000"/>
              </a:lnSpc>
              <a:spcBef>
                <a:spcPts val="1500"/>
              </a:spcBef>
              <a:spcAft>
                <a:spcPts val="0"/>
              </a:spcAft>
              <a:buSzPts val="15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900"/>
              <a:buChar char="●"/>
              <a:defRPr/>
            </a:lvl2pPr>
            <a:lvl3pPr marL="1371600" lvl="2" indent="-3492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900"/>
              <a:buChar char="●"/>
              <a:defRPr/>
            </a:lvl3pPr>
            <a:lvl4pPr marL="1828800" lvl="3" indent="-3492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900"/>
              <a:buChar char="●"/>
              <a:defRPr/>
            </a:lvl5pPr>
            <a:lvl6pPr marL="2743200" lvl="5" indent="-3492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900"/>
              <a:buChar char="●"/>
              <a:defRPr/>
            </a:lvl6pPr>
            <a:lvl7pPr marL="3200400" lvl="6" indent="-3492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900"/>
              <a:buChar char="●"/>
              <a:defRPr/>
            </a:lvl8pPr>
            <a:lvl9pPr marL="4114800" lvl="8" indent="-34925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900"/>
              <a:buChar char="●"/>
              <a:defRPr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dt" idx="10"/>
          </p:nvPr>
        </p:nvSpPr>
        <p:spPr>
          <a:xfrm rot="-5400000">
            <a:off x="10801007" y="998549"/>
            <a:ext cx="19047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ftr" idx="11"/>
          </p:nvPr>
        </p:nvSpPr>
        <p:spPr>
          <a:xfrm rot="-5400000">
            <a:off x="9962807" y="4046550"/>
            <a:ext cx="35811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sldNum" idx="12"/>
          </p:nvPr>
        </p:nvSpPr>
        <p:spPr>
          <a:xfrm>
            <a:off x="11295943" y="6172200"/>
            <a:ext cx="914700" cy="5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 lnSpcReduction="10000"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1262219" y="365760"/>
            <a:ext cx="9695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1262219" y="1828800"/>
            <a:ext cx="8597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t" anchorCtr="0">
            <a:normAutofit/>
          </a:bodyPr>
          <a:lstStyle>
            <a:lvl1pPr marL="457200" lvl="0" indent="-323850" algn="l">
              <a:lnSpc>
                <a:spcPct val="95000"/>
              </a:lnSpc>
              <a:spcBef>
                <a:spcPts val="1500"/>
              </a:spcBef>
              <a:spcAft>
                <a:spcPts val="0"/>
              </a:spcAft>
              <a:buSzPts val="15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900"/>
              <a:buChar char="●"/>
              <a:defRPr/>
            </a:lvl2pPr>
            <a:lvl3pPr marL="1371600" lvl="2" indent="-3492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900"/>
              <a:buChar char="●"/>
              <a:defRPr/>
            </a:lvl3pPr>
            <a:lvl4pPr marL="1828800" lvl="3" indent="-3492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900"/>
              <a:buChar char="●"/>
              <a:defRPr/>
            </a:lvl5pPr>
            <a:lvl6pPr marL="2743200" lvl="5" indent="-3492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900"/>
              <a:buChar char="●"/>
              <a:defRPr/>
            </a:lvl6pPr>
            <a:lvl7pPr marL="3200400" lvl="6" indent="-3492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900"/>
              <a:buChar char="●"/>
              <a:defRPr/>
            </a:lvl8pPr>
            <a:lvl9pPr marL="4114800" lvl="8" indent="-34925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900"/>
              <a:buChar char="●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dt" idx="10"/>
          </p:nvPr>
        </p:nvSpPr>
        <p:spPr>
          <a:xfrm rot="-5400000">
            <a:off x="10801007" y="998549"/>
            <a:ext cx="19047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ftr" idx="11"/>
          </p:nvPr>
        </p:nvSpPr>
        <p:spPr>
          <a:xfrm rot="-5400000">
            <a:off x="9962807" y="4046550"/>
            <a:ext cx="35811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ldNum" idx="12"/>
          </p:nvPr>
        </p:nvSpPr>
        <p:spPr>
          <a:xfrm>
            <a:off x="11295943" y="6172200"/>
            <a:ext cx="914700" cy="5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 lnSpcReduction="10000"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>
            <a:spLocks noGrp="1"/>
          </p:cNvSpPr>
          <p:nvPr>
            <p:ph type="dt" idx="10"/>
          </p:nvPr>
        </p:nvSpPr>
        <p:spPr>
          <a:xfrm rot="-5400000">
            <a:off x="10801007" y="998549"/>
            <a:ext cx="19047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ftr" idx="11"/>
          </p:nvPr>
        </p:nvSpPr>
        <p:spPr>
          <a:xfrm rot="-5400000">
            <a:off x="9962807" y="4046550"/>
            <a:ext cx="35811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11295943" y="6172200"/>
            <a:ext cx="914700" cy="5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 lnSpcReduction="10000"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Титульный слайд" type="title">
  <p:cSld name="TITLE">
    <p:bg>
      <p:bgPr>
        <a:solidFill>
          <a:srgbClr val="343437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ctrTitle"/>
          </p:nvPr>
        </p:nvSpPr>
        <p:spPr>
          <a:xfrm>
            <a:off x="1262219" y="758952"/>
            <a:ext cx="9420900" cy="40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Century Schoolbook"/>
              <a:buNone/>
              <a:defRPr sz="7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ubTitle" idx="1"/>
          </p:nvPr>
        </p:nvSpPr>
        <p:spPr>
          <a:xfrm>
            <a:off x="1262219" y="4800600"/>
            <a:ext cx="9420900" cy="16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t" anchorCtr="0">
            <a:normAutofit/>
          </a:bodyPr>
          <a:lstStyle>
            <a:lvl1pPr lvl="0" algn="l">
              <a:lnSpc>
                <a:spcPct val="95000"/>
              </a:lnSpc>
              <a:spcBef>
                <a:spcPts val="1500"/>
              </a:spcBef>
              <a:spcAft>
                <a:spcPts val="0"/>
              </a:spcAft>
              <a:buSzPts val="1700"/>
              <a:buNone/>
              <a:defRPr sz="2300">
                <a:solidFill>
                  <a:srgbClr val="BFBFBF"/>
                </a:solidFill>
              </a:defRPr>
            </a:lvl1pPr>
            <a:lvl2pPr lvl="1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300"/>
              <a:buNone/>
              <a:defRPr sz="2300"/>
            </a:lvl2pPr>
            <a:lvl3pPr lvl="2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300"/>
              <a:buNone/>
              <a:defRPr sz="2300"/>
            </a:lvl3pPr>
            <a:lvl4pPr lvl="3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 rot="-5400000">
            <a:off x="10801007" y="998549"/>
            <a:ext cx="19047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7F7F7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 rot="-5400000">
            <a:off x="9962807" y="4046550"/>
            <a:ext cx="35811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A5A5A5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11295943" y="6172200"/>
            <a:ext cx="914700" cy="5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 lnSpcReduction="10000"/>
          </a:bodyPr>
          <a:lstStyle>
            <a:lvl1pPr marL="0" lvl="0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A5A5A5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0" lvl="1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A5A5A5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0" lvl="2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A5A5A5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0" lvl="3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A5A5A5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0" lvl="4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A5A5A5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0" lvl="5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A5A5A5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0" lvl="6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A5A5A5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0" lvl="7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A5A5A5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0" lvl="8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A5A5A5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5" name="Google Shape;45;p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50" tIns="91450" rIns="91450" bIns="914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1262219" y="758952"/>
            <a:ext cx="9420900" cy="40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Century Schoolbook"/>
              <a:buNone/>
              <a:defRPr sz="7200" b="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1262219" y="4800600"/>
            <a:ext cx="9420900" cy="16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1500"/>
              </a:spcBef>
              <a:spcAft>
                <a:spcPts val="0"/>
              </a:spcAft>
              <a:buSzPts val="1700"/>
              <a:buNone/>
              <a:defRPr sz="2300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500"/>
              <a:buNone/>
              <a:defRPr sz="15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dt" idx="10"/>
          </p:nvPr>
        </p:nvSpPr>
        <p:spPr>
          <a:xfrm rot="-5400000">
            <a:off x="10801007" y="998549"/>
            <a:ext cx="19047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ftr" idx="11"/>
          </p:nvPr>
        </p:nvSpPr>
        <p:spPr>
          <a:xfrm rot="-5400000">
            <a:off x="9962807" y="4046550"/>
            <a:ext cx="35811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sldNum" idx="12"/>
          </p:nvPr>
        </p:nvSpPr>
        <p:spPr>
          <a:xfrm>
            <a:off x="11295943" y="6172200"/>
            <a:ext cx="914700" cy="5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 lnSpcReduction="10000"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52" name="Google Shape;52;p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50" tIns="91450" rIns="91450" bIns="914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1262219" y="365760"/>
            <a:ext cx="9695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1"/>
          </p:nvPr>
        </p:nvSpPr>
        <p:spPr>
          <a:xfrm>
            <a:off x="1262219" y="1828800"/>
            <a:ext cx="4481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t" anchorCtr="0">
            <a:normAutofit/>
          </a:bodyPr>
          <a:lstStyle>
            <a:lvl1pPr marL="457200" lvl="0" indent="-323850" algn="l">
              <a:lnSpc>
                <a:spcPct val="95000"/>
              </a:lnSpc>
              <a:spcBef>
                <a:spcPts val="1500"/>
              </a:spcBef>
              <a:spcAft>
                <a:spcPts val="0"/>
              </a:spcAft>
              <a:buSzPts val="1500"/>
              <a:buChar char="•"/>
              <a:defRPr sz="1900"/>
            </a:lvl1pPr>
            <a:lvl2pPr marL="914400" lvl="1" indent="-330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Char char="●"/>
              <a:defRPr sz="1600"/>
            </a:lvl2pPr>
            <a:lvl3pPr marL="1371600" lvl="2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Char char="●"/>
              <a:defRPr sz="1500"/>
            </a:lvl3pPr>
            <a:lvl4pPr marL="1828800" lvl="3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Char char="●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Char char="●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Char char="●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500"/>
              <a:buChar char="●"/>
              <a:defRPr sz="1500"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2"/>
          </p:nvPr>
        </p:nvSpPr>
        <p:spPr>
          <a:xfrm>
            <a:off x="6128163" y="1828800"/>
            <a:ext cx="4481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t" anchorCtr="0">
            <a:normAutofit/>
          </a:bodyPr>
          <a:lstStyle>
            <a:lvl1pPr marL="457200" lvl="0" indent="-323850" algn="l">
              <a:lnSpc>
                <a:spcPct val="95000"/>
              </a:lnSpc>
              <a:spcBef>
                <a:spcPts val="1500"/>
              </a:spcBef>
              <a:spcAft>
                <a:spcPts val="0"/>
              </a:spcAft>
              <a:buSzPts val="1500"/>
              <a:buChar char="•"/>
              <a:defRPr sz="1900"/>
            </a:lvl1pPr>
            <a:lvl2pPr marL="914400" lvl="1" indent="-330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Char char="●"/>
              <a:defRPr sz="1600"/>
            </a:lvl2pPr>
            <a:lvl3pPr marL="1371600" lvl="2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Char char="●"/>
              <a:defRPr sz="1500"/>
            </a:lvl3pPr>
            <a:lvl4pPr marL="1828800" lvl="3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Char char="●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Char char="●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Char char="●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500"/>
              <a:buChar char="●"/>
              <a:defRPr sz="1500"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dt" idx="10"/>
          </p:nvPr>
        </p:nvSpPr>
        <p:spPr>
          <a:xfrm rot="-5400000">
            <a:off x="10801007" y="998549"/>
            <a:ext cx="19047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ftr" idx="11"/>
          </p:nvPr>
        </p:nvSpPr>
        <p:spPr>
          <a:xfrm rot="-5400000">
            <a:off x="9962807" y="4046550"/>
            <a:ext cx="35811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sldNum" idx="12"/>
          </p:nvPr>
        </p:nvSpPr>
        <p:spPr>
          <a:xfrm>
            <a:off x="11295943" y="6172200"/>
            <a:ext cx="914700" cy="5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 lnSpcReduction="10000"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 txBox="1">
            <a:spLocks noGrp="1"/>
          </p:cNvSpPr>
          <p:nvPr>
            <p:ph type="title"/>
          </p:nvPr>
        </p:nvSpPr>
        <p:spPr>
          <a:xfrm>
            <a:off x="1262219" y="365760"/>
            <a:ext cx="9695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1"/>
          </p:nvPr>
        </p:nvSpPr>
        <p:spPr>
          <a:xfrm>
            <a:off x="1262219" y="1713655"/>
            <a:ext cx="4481700" cy="7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b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900"/>
              <a:buNone/>
              <a:defRPr sz="1900" b="1"/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body" idx="2"/>
          </p:nvPr>
        </p:nvSpPr>
        <p:spPr>
          <a:xfrm>
            <a:off x="1262219" y="2507550"/>
            <a:ext cx="4481700" cy="36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t" anchorCtr="0">
            <a:normAutofit/>
          </a:bodyPr>
          <a:lstStyle>
            <a:lvl1pPr marL="457200" lvl="0" indent="-323850" algn="l">
              <a:lnSpc>
                <a:spcPct val="95000"/>
              </a:lnSpc>
              <a:spcBef>
                <a:spcPts val="1500"/>
              </a:spcBef>
              <a:spcAft>
                <a:spcPts val="0"/>
              </a:spcAft>
              <a:buSzPts val="1500"/>
              <a:buChar char="•"/>
              <a:defRPr sz="1900"/>
            </a:lvl1pPr>
            <a:lvl2pPr marL="914400" lvl="1" indent="-330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Char char="●"/>
              <a:defRPr sz="1600"/>
            </a:lvl2pPr>
            <a:lvl3pPr marL="1371600" lvl="2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Char char="●"/>
              <a:defRPr sz="1500"/>
            </a:lvl3pPr>
            <a:lvl4pPr marL="1828800" lvl="3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Char char="●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Char char="●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Char char="●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500"/>
              <a:buChar char="●"/>
              <a:defRPr sz="15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3"/>
          </p:nvPr>
        </p:nvSpPr>
        <p:spPr>
          <a:xfrm>
            <a:off x="6128163" y="1713655"/>
            <a:ext cx="4481700" cy="7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b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0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914400" lvl="1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900"/>
              <a:buNone/>
              <a:defRPr sz="1900" b="1"/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body" idx="4"/>
          </p:nvPr>
        </p:nvSpPr>
        <p:spPr>
          <a:xfrm>
            <a:off x="6128163" y="2507550"/>
            <a:ext cx="4481700" cy="36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t" anchorCtr="0">
            <a:normAutofit/>
          </a:bodyPr>
          <a:lstStyle>
            <a:lvl1pPr marL="457200" lvl="0" indent="-323850" algn="l">
              <a:lnSpc>
                <a:spcPct val="95000"/>
              </a:lnSpc>
              <a:spcBef>
                <a:spcPts val="1500"/>
              </a:spcBef>
              <a:spcAft>
                <a:spcPts val="0"/>
              </a:spcAft>
              <a:buSzPts val="1500"/>
              <a:buChar char="•"/>
              <a:defRPr sz="1900"/>
            </a:lvl1pPr>
            <a:lvl2pPr marL="914400" lvl="1" indent="-330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Char char="●"/>
              <a:defRPr sz="1600"/>
            </a:lvl2pPr>
            <a:lvl3pPr marL="1371600" lvl="2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Char char="●"/>
              <a:defRPr sz="1500"/>
            </a:lvl3pPr>
            <a:lvl4pPr marL="1828800" lvl="3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Char char="●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Char char="●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Char char="●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500"/>
              <a:buChar char="●"/>
              <a:defRPr sz="1500"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dt" idx="10"/>
          </p:nvPr>
        </p:nvSpPr>
        <p:spPr>
          <a:xfrm rot="-5400000">
            <a:off x="10801007" y="998549"/>
            <a:ext cx="19047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ftr" idx="11"/>
          </p:nvPr>
        </p:nvSpPr>
        <p:spPr>
          <a:xfrm rot="-5400000">
            <a:off x="9962807" y="4046550"/>
            <a:ext cx="35811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sldNum" idx="12"/>
          </p:nvPr>
        </p:nvSpPr>
        <p:spPr>
          <a:xfrm>
            <a:off x="11295943" y="6172200"/>
            <a:ext cx="914700" cy="5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 lnSpcReduction="10000"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0"/>
          <p:cNvSpPr txBox="1">
            <a:spLocks noGrp="1"/>
          </p:cNvSpPr>
          <p:nvPr>
            <p:ph type="title"/>
          </p:nvPr>
        </p:nvSpPr>
        <p:spPr>
          <a:xfrm>
            <a:off x="1262219" y="365760"/>
            <a:ext cx="9695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dt" idx="10"/>
          </p:nvPr>
        </p:nvSpPr>
        <p:spPr>
          <a:xfrm rot="-5400000">
            <a:off x="10801007" y="998549"/>
            <a:ext cx="19047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ftr" idx="11"/>
          </p:nvPr>
        </p:nvSpPr>
        <p:spPr>
          <a:xfrm rot="-5400000">
            <a:off x="9962807" y="4046550"/>
            <a:ext cx="35811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sldNum" idx="12"/>
          </p:nvPr>
        </p:nvSpPr>
        <p:spPr>
          <a:xfrm>
            <a:off x="11295943" y="6172200"/>
            <a:ext cx="914700" cy="5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 lnSpcReduction="10000"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>
            <a:spLocks noGrp="1"/>
          </p:cNvSpPr>
          <p:nvPr>
            <p:ph type="title"/>
          </p:nvPr>
        </p:nvSpPr>
        <p:spPr>
          <a:xfrm>
            <a:off x="841479" y="457200"/>
            <a:ext cx="3201300" cy="15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Schoolbook"/>
              <a:buNone/>
              <a:defRPr sz="3200" b="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body" idx="1"/>
          </p:nvPr>
        </p:nvSpPr>
        <p:spPr>
          <a:xfrm>
            <a:off x="4505505" y="685800"/>
            <a:ext cx="60810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t" anchorCtr="0">
            <a:normAutofit/>
          </a:bodyPr>
          <a:lstStyle>
            <a:lvl1pPr marL="457200" lvl="0" indent="-330200" algn="l">
              <a:lnSpc>
                <a:spcPct val="95000"/>
              </a:lnSpc>
              <a:spcBef>
                <a:spcPts val="1500"/>
              </a:spcBef>
              <a:spcAft>
                <a:spcPts val="0"/>
              </a:spcAft>
              <a:buSzPts val="1600"/>
              <a:buChar char="•"/>
              <a:defRPr sz="2000"/>
            </a:lvl1pPr>
            <a:lvl2pPr marL="914400" lvl="1" indent="-3492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900"/>
              <a:buChar char="●"/>
              <a:defRPr sz="1900"/>
            </a:lvl2pPr>
            <a:lvl3pPr marL="1371600" lvl="2" indent="-330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Char char="●"/>
              <a:defRPr sz="1600"/>
            </a:lvl3pPr>
            <a:lvl4pPr marL="1828800" lvl="3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Char char="●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Char char="●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Char char="●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500"/>
              <a:buChar char="●"/>
              <a:defRPr sz="1500"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body" idx="2"/>
          </p:nvPr>
        </p:nvSpPr>
        <p:spPr>
          <a:xfrm>
            <a:off x="841479" y="2099734"/>
            <a:ext cx="32013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t" anchorCtr="0">
            <a:normAutofit/>
          </a:bodyPr>
          <a:lstStyle>
            <a:lvl1pPr marL="457200" lvl="0" indent="-228600" algn="l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300"/>
            </a:lvl1pPr>
            <a:lvl2pPr marL="914400" lvl="1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/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dt" idx="10"/>
          </p:nvPr>
        </p:nvSpPr>
        <p:spPr>
          <a:xfrm rot="-5400000">
            <a:off x="10801007" y="998549"/>
            <a:ext cx="19047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ftr" idx="11"/>
          </p:nvPr>
        </p:nvSpPr>
        <p:spPr>
          <a:xfrm rot="-5400000">
            <a:off x="9962807" y="4046550"/>
            <a:ext cx="35811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sldNum" idx="12"/>
          </p:nvPr>
        </p:nvSpPr>
        <p:spPr>
          <a:xfrm>
            <a:off x="11295943" y="6172200"/>
            <a:ext cx="914700" cy="5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 lnSpcReduction="10000"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11295943" y="0"/>
            <a:ext cx="914700" cy="6858000"/>
          </a:xfrm>
          <a:prstGeom prst="rect">
            <a:avLst/>
          </a:prstGeom>
          <a:solidFill>
            <a:srgbClr val="A7A192"/>
          </a:solidFill>
          <a:ln>
            <a:noFill/>
          </a:ln>
        </p:spPr>
        <p:txBody>
          <a:bodyPr spcFirstLastPara="1" wrap="square" lIns="91450" tIns="91450" rIns="91450" bIns="914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1262219" y="365760"/>
            <a:ext cx="9695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Schoolbook"/>
              <a:buNone/>
              <a:defRPr sz="44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1262219" y="1828800"/>
            <a:ext cx="8597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t" anchorCtr="0">
            <a:normAutofit/>
          </a:bodyPr>
          <a:lstStyle>
            <a:lvl1pPr marL="457200" marR="0" lvl="0" indent="-323850" algn="l" rtl="0">
              <a:lnSpc>
                <a:spcPct val="95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9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●"/>
              <a:defRPr sz="15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●"/>
              <a:defRPr sz="15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●"/>
              <a:defRPr sz="15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●"/>
              <a:defRPr sz="15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●"/>
              <a:defRPr sz="15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●"/>
              <a:defRPr sz="15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1500"/>
              <a:buFont typeface="Noto Sans Symbols"/>
              <a:buChar char="●"/>
              <a:defRPr sz="15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dt" idx="10"/>
          </p:nvPr>
        </p:nvSpPr>
        <p:spPr>
          <a:xfrm rot="-5400000">
            <a:off x="10801007" y="998549"/>
            <a:ext cx="19047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1100" b="0" i="0" u="none" strike="noStrike" cap="none">
                <a:solidFill>
                  <a:srgbClr val="F6F5F4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ftr" idx="11"/>
          </p:nvPr>
        </p:nvSpPr>
        <p:spPr>
          <a:xfrm rot="-5400000">
            <a:off x="9962807" y="4046550"/>
            <a:ext cx="35811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100" b="0" i="0" u="none" strike="noStrike" cap="none">
                <a:solidFill>
                  <a:srgbClr val="F6F5F4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sldNum" idx="12"/>
          </p:nvPr>
        </p:nvSpPr>
        <p:spPr>
          <a:xfrm>
            <a:off x="11295943" y="6172200"/>
            <a:ext cx="914700" cy="5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 lnSpcReduction="10000"/>
          </a:bodyPr>
          <a:lstStyle>
            <a:lvl1pPr marL="0" marR="0" lvl="0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rgbClr val="E6E4D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0" marR="0" lvl="1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rgbClr val="E6E4D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0" marR="0" lvl="2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rgbClr val="E6E4D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0" marR="0" lvl="3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rgbClr val="E6E4D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0" marR="0" lvl="4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rgbClr val="E6E4D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0" marR="0" lvl="5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rgbClr val="E6E4D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0" marR="0" lvl="6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rgbClr val="E6E4D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0" marR="0" lvl="7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rgbClr val="E6E4D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0" marR="0" lvl="8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rgbClr val="E6E4D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/>
          <p:nvPr/>
        </p:nvSpPr>
        <p:spPr>
          <a:xfrm>
            <a:off x="11295943" y="0"/>
            <a:ext cx="914700" cy="6858000"/>
          </a:xfrm>
          <a:prstGeom prst="rect">
            <a:avLst/>
          </a:prstGeom>
          <a:gradFill>
            <a:gsLst>
              <a:gs pos="0">
                <a:srgbClr val="CCCCCC"/>
              </a:gs>
              <a:gs pos="100000">
                <a:srgbClr val="9FC5E8"/>
              </a:gs>
            </a:gsLst>
            <a:lin ang="5400012" scaled="0"/>
          </a:gradFill>
          <a:ln>
            <a:noFill/>
          </a:ln>
        </p:spPr>
        <p:txBody>
          <a:bodyPr spcFirstLastPara="1" wrap="square" lIns="91450" tIns="91450" rIns="91450" bIns="914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1262219" y="365760"/>
            <a:ext cx="9695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Schoolbook"/>
              <a:buNone/>
              <a:defRPr sz="44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body" idx="1"/>
          </p:nvPr>
        </p:nvSpPr>
        <p:spPr>
          <a:xfrm>
            <a:off x="1262219" y="1828800"/>
            <a:ext cx="8597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t" anchorCtr="0">
            <a:normAutofit/>
          </a:bodyPr>
          <a:lstStyle>
            <a:lvl1pPr marL="457200" marR="0" lvl="0" indent="-323850" algn="l" rtl="0">
              <a:lnSpc>
                <a:spcPct val="95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rgbClr val="26262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●"/>
              <a:defRPr sz="1500" b="0" i="0" u="none" strike="noStrike" cap="none">
                <a:solidFill>
                  <a:srgbClr val="26262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●"/>
              <a:defRPr sz="1500" b="0" i="0" u="none" strike="noStrike" cap="none">
                <a:solidFill>
                  <a:srgbClr val="26262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●"/>
              <a:defRPr sz="1500" b="0" i="0" u="none" strike="noStrike" cap="none">
                <a:solidFill>
                  <a:srgbClr val="26262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●"/>
              <a:defRPr sz="1500" b="0" i="0" u="none" strike="noStrike" cap="none">
                <a:solidFill>
                  <a:srgbClr val="26262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●"/>
              <a:defRPr sz="1500" b="0" i="0" u="none" strike="noStrike" cap="none">
                <a:solidFill>
                  <a:srgbClr val="26262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●"/>
              <a:defRPr sz="1500" b="0" i="0" u="none" strike="noStrike" cap="none">
                <a:solidFill>
                  <a:srgbClr val="26262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1500"/>
              <a:buFont typeface="Noto Sans Symbols"/>
              <a:buChar char="●"/>
              <a:defRPr sz="1500" b="0" i="0" u="none" strike="noStrike" cap="none">
                <a:solidFill>
                  <a:srgbClr val="26262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dt" idx="10"/>
          </p:nvPr>
        </p:nvSpPr>
        <p:spPr>
          <a:xfrm rot="-5400000">
            <a:off x="10801007" y="998549"/>
            <a:ext cx="19047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1100" b="0" i="0" u="none" strike="noStrike" cap="none">
                <a:solidFill>
                  <a:srgbClr val="DADADA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ftr" idx="11"/>
          </p:nvPr>
        </p:nvSpPr>
        <p:spPr>
          <a:xfrm rot="-5400000">
            <a:off x="9962807" y="4046550"/>
            <a:ext cx="35811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100" b="0" i="0" u="none" strike="noStrike" cap="none">
                <a:solidFill>
                  <a:srgbClr val="DADADA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ldNum" idx="12"/>
          </p:nvPr>
        </p:nvSpPr>
        <p:spPr>
          <a:xfrm>
            <a:off x="11295943" y="6172200"/>
            <a:ext cx="914700" cy="5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 lnSpcReduction="10000"/>
          </a:bodyPr>
          <a:lstStyle>
            <a:lvl1pPr marL="0" marR="0" lvl="0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rgbClr val="8E8E93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0" marR="0" lvl="1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rgbClr val="8E8E93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0" marR="0" lvl="2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rgbClr val="8E8E93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0" marR="0" lvl="3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rgbClr val="8E8E93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0" marR="0" lvl="4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rgbClr val="8E8E93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0" marR="0" lvl="5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rgbClr val="8E8E93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0" marR="0" lvl="6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rgbClr val="8E8E93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0" marR="0" lvl="7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rgbClr val="8E8E93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0" marR="0" lvl="8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rgbClr val="8E8E93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4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jpg"/><Relationship Id="rId7" Type="http://schemas.openxmlformats.org/officeDocument/2006/relationships/image" Target="../media/image3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5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0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5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6.png"/><Relationship Id="rId4" Type="http://schemas.openxmlformats.org/officeDocument/2006/relationships/diagramQuickStyle" Target="../diagrams/quickStyle1.xml"/><Relationship Id="rId9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5"/>
          <p:cNvSpPr txBox="1">
            <a:spLocks noGrp="1"/>
          </p:cNvSpPr>
          <p:nvPr>
            <p:ph type="ctrTitle"/>
          </p:nvPr>
        </p:nvSpPr>
        <p:spPr>
          <a:xfrm>
            <a:off x="507200" y="550800"/>
            <a:ext cx="11688300" cy="63072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50" tIns="45700" rIns="91450" bIns="45700" anchor="t" anchorCtr="0">
            <a:noAutofit/>
          </a:bodyPr>
          <a:lstStyle/>
          <a:p>
            <a:pPr marL="323999" marR="37800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Schoolbook"/>
              <a:buNone/>
            </a:pPr>
            <a:endParaRPr sz="3200" b="1" dirty="0">
              <a:solidFill>
                <a:srgbClr val="073763"/>
              </a:solidFill>
            </a:endParaRPr>
          </a:p>
          <a:p>
            <a:pPr marL="323999" marR="37800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Schoolbook"/>
              <a:buNone/>
            </a:pPr>
            <a:endParaRPr sz="1400" b="1" dirty="0">
              <a:solidFill>
                <a:srgbClr val="073763"/>
              </a:solidFill>
            </a:endParaRPr>
          </a:p>
          <a:p>
            <a:pPr marL="323999" marR="37800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Schoolbook"/>
              <a:buNone/>
            </a:pPr>
            <a:endParaRPr sz="200" b="1" dirty="0">
              <a:solidFill>
                <a:srgbClr val="073763"/>
              </a:solidFill>
            </a:endParaRPr>
          </a:p>
          <a:p>
            <a:pPr marL="323999" marR="37800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Schoolbook"/>
              <a:buNone/>
            </a:pPr>
            <a:endParaRPr sz="2800" b="1" dirty="0">
              <a:solidFill>
                <a:srgbClr val="000000"/>
              </a:solidFill>
            </a:endParaRPr>
          </a:p>
          <a:p>
            <a:pPr marL="323999" marR="37800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Schoolbook"/>
              <a:buNone/>
            </a:pPr>
            <a:endParaRPr sz="4400" b="1" dirty="0">
              <a:solidFill>
                <a:srgbClr val="000000"/>
              </a:solidFill>
            </a:endParaRPr>
          </a:p>
          <a:p>
            <a:pPr marL="323999" marR="37800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Schoolbook"/>
              <a:buNone/>
            </a:pPr>
            <a:br>
              <a:rPr lang="ru-RU" sz="2400" b="1" dirty="0">
                <a:solidFill>
                  <a:srgbClr val="000000"/>
                </a:solidFill>
              </a:rPr>
            </a:br>
            <a:br>
              <a:rPr lang="ru-RU" sz="3200" b="1" dirty="0">
                <a:solidFill>
                  <a:srgbClr val="000000"/>
                </a:solidFill>
              </a:rPr>
            </a:br>
            <a:r>
              <a:rPr lang="ru-RU" sz="3600" b="1" dirty="0">
                <a:solidFill>
                  <a:srgbClr val="000000"/>
                </a:solidFill>
              </a:rPr>
              <a:t>Профессиональная  ЭКО-СИСТЕМА </a:t>
            </a:r>
            <a:r>
              <a:rPr lang="en-US" sz="3600" b="1" dirty="0">
                <a:solidFill>
                  <a:srgbClr val="000000"/>
                </a:solidFill>
              </a:rPr>
              <a:t>PIAS</a:t>
            </a:r>
            <a:br>
              <a:rPr lang="ru-RU" sz="3600" b="1" dirty="0">
                <a:solidFill>
                  <a:srgbClr val="000000"/>
                </a:solidFill>
              </a:rPr>
            </a:br>
            <a:r>
              <a:rPr lang="ru-RU" sz="3600" b="1" dirty="0">
                <a:solidFill>
                  <a:srgbClr val="000000"/>
                </a:solidFill>
              </a:rPr>
              <a:t>для высокоэффективного обеззараживания </a:t>
            </a:r>
            <a:r>
              <a:rPr lang="ru-RU" sz="3600" b="1" dirty="0">
                <a:solidFill>
                  <a:schemeClr val="tx1"/>
                </a:solidFill>
              </a:rPr>
              <a:t>воздуха</a:t>
            </a:r>
            <a:r>
              <a:rPr lang="ru-RU" sz="3600" b="1" dirty="0">
                <a:solidFill>
                  <a:srgbClr val="000000"/>
                </a:solidFill>
              </a:rPr>
              <a:t> помещений от всех патогенных элементов и переносчиков заболеваний</a:t>
            </a:r>
            <a:endParaRPr sz="3200" b="1" dirty="0">
              <a:solidFill>
                <a:srgbClr val="000000"/>
              </a:solidFill>
            </a:endParaRPr>
          </a:p>
        </p:txBody>
      </p:sp>
      <p:sp>
        <p:nvSpPr>
          <p:cNvPr id="106" name="Google Shape;106;p15"/>
          <p:cNvSpPr txBox="1">
            <a:spLocks noGrp="1"/>
          </p:cNvSpPr>
          <p:nvPr>
            <p:ph type="subTitle" idx="1"/>
          </p:nvPr>
        </p:nvSpPr>
        <p:spPr>
          <a:xfrm>
            <a:off x="3431002" y="5870700"/>
            <a:ext cx="8487600" cy="7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t" anchorCtr="0">
            <a:normAutofit lnSpcReduction="10000"/>
          </a:bodyPr>
          <a:lstStyle/>
          <a:p>
            <a:pPr marL="0" marR="0" lvl="0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ru-RU" sz="2500" b="1" dirty="0">
                <a:solidFill>
                  <a:srgbClr val="000000"/>
                </a:solidFill>
              </a:rPr>
              <a:t>ООО «НПЦ ЭКОВЕНТ»</a:t>
            </a:r>
            <a:endParaRPr sz="2500" b="1" dirty="0">
              <a:solidFill>
                <a:srgbClr val="000000"/>
              </a:solidFill>
            </a:endParaRPr>
          </a:p>
          <a:p>
            <a:pPr marL="0" marR="0" lvl="0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ru-RU" sz="2500" b="1" dirty="0">
                <a:solidFill>
                  <a:srgbClr val="000000"/>
                </a:solidFill>
              </a:rPr>
              <a:t>Волгоградская область, г. Волгоград</a:t>
            </a:r>
            <a:endParaRPr sz="2500" b="1" dirty="0">
              <a:solidFill>
                <a:srgbClr val="000000"/>
              </a:solidFill>
            </a:endParaRPr>
          </a:p>
        </p:txBody>
      </p:sp>
      <p:pic>
        <p:nvPicPr>
          <p:cNvPr id="107" name="Google Shape;10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3729" y="97005"/>
            <a:ext cx="1923625" cy="131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Открыт сбор идей на форум «Сильные идеи для нового времени» — 2023">
            <a:extLst>
              <a:ext uri="{FF2B5EF4-FFF2-40B4-BE49-F238E27FC236}">
                <a16:creationId xmlns:a16="http://schemas.microsoft.com/office/drawing/2014/main" id="{7DF3CFF6-298B-D92F-6C98-8F1459F857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7" b="19674"/>
          <a:stretch/>
        </p:blipFill>
        <p:spPr bwMode="auto">
          <a:xfrm>
            <a:off x="9352683" y="-76948"/>
            <a:ext cx="2565919" cy="125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C75C0F2B-704C-6E6A-2617-014C433C949D}"/>
              </a:ext>
            </a:extLst>
          </p:cNvPr>
          <p:cNvCxnSpPr>
            <a:cxnSpLocks/>
          </p:cNvCxnSpPr>
          <p:nvPr/>
        </p:nvCxnSpPr>
        <p:spPr>
          <a:xfrm flipH="1">
            <a:off x="8562247" y="2542553"/>
            <a:ext cx="1" cy="4258434"/>
          </a:xfrm>
          <a:prstGeom prst="line">
            <a:avLst/>
          </a:prstGeom>
          <a:ln w="38100">
            <a:solidFill>
              <a:srgbClr val="DDEBF7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449AB5B4-C2D7-52E6-598A-F5EB2325A854}"/>
              </a:ext>
            </a:extLst>
          </p:cNvPr>
          <p:cNvCxnSpPr>
            <a:cxnSpLocks/>
          </p:cNvCxnSpPr>
          <p:nvPr/>
        </p:nvCxnSpPr>
        <p:spPr>
          <a:xfrm>
            <a:off x="1570013" y="5213392"/>
            <a:ext cx="0" cy="1516926"/>
          </a:xfrm>
          <a:prstGeom prst="line">
            <a:avLst/>
          </a:prstGeom>
          <a:ln w="38100">
            <a:solidFill>
              <a:srgbClr val="DDEBF7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4545867D-AE9B-B093-882C-9C70B3A7BC73}"/>
              </a:ext>
            </a:extLst>
          </p:cNvPr>
          <p:cNvCxnSpPr>
            <a:cxnSpLocks/>
          </p:cNvCxnSpPr>
          <p:nvPr/>
        </p:nvCxnSpPr>
        <p:spPr>
          <a:xfrm>
            <a:off x="7478536" y="3354228"/>
            <a:ext cx="67529" cy="3446759"/>
          </a:xfrm>
          <a:prstGeom prst="line">
            <a:avLst/>
          </a:prstGeom>
          <a:ln w="38100">
            <a:solidFill>
              <a:srgbClr val="DDEBF7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8FF0007E-DBCE-3A14-73CF-1C2522640BAF}"/>
              </a:ext>
            </a:extLst>
          </p:cNvPr>
          <p:cNvCxnSpPr>
            <a:cxnSpLocks/>
          </p:cNvCxnSpPr>
          <p:nvPr/>
        </p:nvCxnSpPr>
        <p:spPr>
          <a:xfrm>
            <a:off x="6060742" y="4101862"/>
            <a:ext cx="0" cy="2628456"/>
          </a:xfrm>
          <a:prstGeom prst="line">
            <a:avLst/>
          </a:prstGeom>
          <a:ln w="38100">
            <a:solidFill>
              <a:srgbClr val="DDEBF7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4DE0C1E7-9209-FC59-180E-0957C740FD9A}"/>
              </a:ext>
            </a:extLst>
          </p:cNvPr>
          <p:cNvCxnSpPr>
            <a:cxnSpLocks/>
          </p:cNvCxnSpPr>
          <p:nvPr/>
        </p:nvCxnSpPr>
        <p:spPr>
          <a:xfrm flipH="1">
            <a:off x="4242906" y="4598137"/>
            <a:ext cx="6839" cy="2106801"/>
          </a:xfrm>
          <a:prstGeom prst="line">
            <a:avLst/>
          </a:prstGeom>
          <a:ln w="38100">
            <a:solidFill>
              <a:srgbClr val="DDEBF7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E0BA3ABE-D97B-63C2-E7C1-0E44FDC656D1}"/>
              </a:ext>
            </a:extLst>
          </p:cNvPr>
          <p:cNvCxnSpPr>
            <a:cxnSpLocks/>
          </p:cNvCxnSpPr>
          <p:nvPr/>
        </p:nvCxnSpPr>
        <p:spPr>
          <a:xfrm>
            <a:off x="3028804" y="4673496"/>
            <a:ext cx="0" cy="2095799"/>
          </a:xfrm>
          <a:prstGeom prst="line">
            <a:avLst/>
          </a:prstGeom>
          <a:ln w="38100">
            <a:solidFill>
              <a:srgbClr val="DDEBF7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03F03E1A-3068-D1B0-4F79-D3F0C63EF54B}"/>
              </a:ext>
            </a:extLst>
          </p:cNvPr>
          <p:cNvSpPr txBox="1"/>
          <p:nvPr/>
        </p:nvSpPr>
        <p:spPr>
          <a:xfrm>
            <a:off x="368143" y="1457512"/>
            <a:ext cx="2380014" cy="2969621"/>
          </a:xfrm>
          <a:prstGeom prst="flowChartOffpageConnector">
            <a:avLst/>
          </a:prstGeom>
          <a:solidFill>
            <a:schemeClr val="bg1">
              <a:alpha val="45000"/>
            </a:schemeClr>
          </a:solidFill>
          <a:ln>
            <a:solidFill>
              <a:srgbClr val="74ACDE"/>
            </a:solidFill>
          </a:ln>
        </p:spPr>
        <p:txBody>
          <a:bodyPr wrap="square">
            <a:spAutoFit/>
          </a:bodyPr>
          <a:lstStyle/>
          <a:p>
            <a:pPr marL="180000" indent="-180000">
              <a:lnSpc>
                <a:spcPct val="80000"/>
              </a:lnSpc>
              <a:spcAft>
                <a:spcPts val="600"/>
              </a:spcAft>
              <a:buClr>
                <a:srgbClr val="CC3300"/>
              </a:buClr>
              <a:buSzPct val="136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F5383"/>
                </a:solidFill>
                <a:latin typeface="Century Schoolbook" panose="02040604050505020304" pitchFamily="18" charset="0"/>
              </a:rPr>
              <a:t>Научно-технический задел с высокими результатами</a:t>
            </a:r>
          </a:p>
          <a:p>
            <a:pPr marL="180000" indent="-180000">
              <a:lnSpc>
                <a:spcPct val="80000"/>
              </a:lnSpc>
              <a:spcAft>
                <a:spcPts val="600"/>
              </a:spcAft>
              <a:buClr>
                <a:srgbClr val="CC3300"/>
              </a:buClr>
              <a:buSzPct val="136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F5383"/>
                </a:solidFill>
                <a:latin typeface="Century Schoolbook" panose="02040604050505020304" pitchFamily="18" charset="0"/>
              </a:rPr>
              <a:t>Команда. Научный и производственный    персонал</a:t>
            </a:r>
          </a:p>
          <a:p>
            <a:pPr marL="180000" indent="-180000">
              <a:lnSpc>
                <a:spcPct val="80000"/>
              </a:lnSpc>
              <a:spcAft>
                <a:spcPts val="600"/>
              </a:spcAft>
              <a:buClr>
                <a:srgbClr val="CC3300"/>
              </a:buClr>
              <a:buSzPct val="136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F5383"/>
                </a:solidFill>
                <a:latin typeface="Century Schoolbook" panose="02040604050505020304" pitchFamily="18" charset="0"/>
              </a:rPr>
              <a:t>Производственная лаборатория </a:t>
            </a:r>
          </a:p>
          <a:p>
            <a:pPr marL="180000" indent="-180000">
              <a:lnSpc>
                <a:spcPct val="80000"/>
              </a:lnSpc>
              <a:spcAft>
                <a:spcPts val="600"/>
              </a:spcAft>
              <a:buClr>
                <a:srgbClr val="CC3300"/>
              </a:buClr>
              <a:buSzPct val="136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F5383"/>
                </a:solidFill>
                <a:latin typeface="Century Schoolbook" panose="02040604050505020304" pitchFamily="18" charset="0"/>
              </a:rPr>
              <a:t>Производственная  площадка обеспеченная энергоресурсами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EB9144-BC93-38FB-B63A-142F094E4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9187" y="6113421"/>
            <a:ext cx="914400" cy="593725"/>
          </a:xfrm>
        </p:spPr>
        <p:txBody>
          <a:bodyPr>
            <a:normAutofit/>
          </a:bodyPr>
          <a:lstStyle/>
          <a:p>
            <a:fld id="{EEA58E0B-612E-43F2-BBDC-A192752DD8DE}" type="slidenum">
              <a:rPr lang="ru-RU" sz="3000" smtClean="0">
                <a:solidFill>
                  <a:schemeClr val="bg1"/>
                </a:solidFill>
              </a:rPr>
              <a:t>10</a:t>
            </a:fld>
            <a:endParaRPr lang="ru-RU" sz="3000" dirty="0">
              <a:solidFill>
                <a:schemeClr val="bg1"/>
              </a:solidFill>
            </a:endParaRPr>
          </a:p>
        </p:txBody>
      </p:sp>
      <p:sp>
        <p:nvSpPr>
          <p:cNvPr id="2" name="Google Shape;277;g258a2edbb85_0_28">
            <a:extLst>
              <a:ext uri="{FF2B5EF4-FFF2-40B4-BE49-F238E27FC236}">
                <a16:creationId xmlns:a16="http://schemas.microsoft.com/office/drawing/2014/main" id="{2BD21A42-50C6-02BC-A075-B5F497A770F3}"/>
              </a:ext>
            </a:extLst>
          </p:cNvPr>
          <p:cNvSpPr txBox="1"/>
          <p:nvPr/>
        </p:nvSpPr>
        <p:spPr>
          <a:xfrm>
            <a:off x="117393" y="6049921"/>
            <a:ext cx="1448468" cy="710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5000"/>
              </a:lnSpc>
            </a:pPr>
            <a:r>
              <a:rPr lang="ru-RU" sz="1200" b="1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СРОКИ РЕАЛИЗАЦИИ ПРОГРАММЫ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DD0658-2C03-132E-91C8-4CBCFA271F1E}"/>
              </a:ext>
            </a:extLst>
          </p:cNvPr>
          <p:cNvSpPr txBox="1"/>
          <p:nvPr/>
        </p:nvSpPr>
        <p:spPr>
          <a:xfrm>
            <a:off x="1901451" y="5311760"/>
            <a:ext cx="1976919" cy="560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en-US" sz="1800" b="1" dirty="0">
                <a:latin typeface="Century Schoolbook" panose="02040604050505020304" pitchFamily="18" charset="0"/>
              </a:rPr>
              <a:t>MVP</a:t>
            </a:r>
            <a:endParaRPr lang="ru-RU" sz="1800" b="1" dirty="0">
              <a:latin typeface="Century Schoolbook" panose="02040604050505020304" pitchFamily="18" charset="0"/>
            </a:endParaRPr>
          </a:p>
          <a:p>
            <a:pPr algn="ctr">
              <a:lnSpc>
                <a:spcPct val="80000"/>
              </a:lnSpc>
              <a:spcAft>
                <a:spcPts val="500"/>
              </a:spcAft>
            </a:pPr>
            <a:r>
              <a:rPr lang="ru-RU" sz="2000" b="1" dirty="0">
                <a:solidFill>
                  <a:srgbClr val="CC3300"/>
                </a:solidFill>
                <a:latin typeface="Century Schoolbook" panose="02040604050505020304" pitchFamily="18" charset="0"/>
              </a:rPr>
              <a:t>8 млн. руб.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022BF-2941-A880-0533-FC57D150EA8C}"/>
              </a:ext>
            </a:extLst>
          </p:cNvPr>
          <p:cNvSpPr txBox="1"/>
          <p:nvPr/>
        </p:nvSpPr>
        <p:spPr>
          <a:xfrm>
            <a:off x="9201133" y="767940"/>
            <a:ext cx="2380013" cy="1067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500"/>
              </a:spcAft>
            </a:pPr>
            <a:r>
              <a:rPr lang="ru-RU" sz="1800" b="1" dirty="0">
                <a:latin typeface="Century Schoolbook" panose="02040604050505020304" pitchFamily="18" charset="0"/>
              </a:rPr>
              <a:t>Организация серийного производства </a:t>
            </a:r>
          </a:p>
          <a:p>
            <a:pPr>
              <a:lnSpc>
                <a:spcPct val="80000"/>
              </a:lnSpc>
              <a:spcAft>
                <a:spcPts val="500"/>
              </a:spcAft>
            </a:pPr>
            <a:r>
              <a:rPr lang="ru-RU" sz="2000" b="1" dirty="0">
                <a:solidFill>
                  <a:srgbClr val="CC3300"/>
                </a:solidFill>
                <a:latin typeface="Century Schoolbook" panose="02040604050505020304" pitchFamily="18" charset="0"/>
              </a:rPr>
              <a:t>120 млн. руб.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8F7727F-5CEC-15E4-2FBA-42F8B40624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98" y="4541293"/>
            <a:ext cx="842614" cy="842614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C938F6F-04D4-09FA-5B38-F0011047A9C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600" y="4545196"/>
            <a:ext cx="702858" cy="70285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B583349-89B0-C073-0157-E8DF44CAEE1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120" y="4848385"/>
            <a:ext cx="242426" cy="24242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1BA8B69-E945-B1E2-DF34-118CB405757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169" y="3225341"/>
            <a:ext cx="242426" cy="24242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8692091-A767-4FE9-FCD0-428A8D86BBC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385" y="4747864"/>
            <a:ext cx="242426" cy="24242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2D0E759-B15C-915D-21FE-B868AE51B79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516" y="3738460"/>
            <a:ext cx="242426" cy="24242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FF55956-CF42-DE5C-B044-D53279542CB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548" y="4389521"/>
            <a:ext cx="242426" cy="24242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A1D05D62-CD88-545F-DF85-6B7A5C90751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925" y="4541982"/>
            <a:ext cx="242426" cy="242426"/>
          </a:xfrm>
          <a:prstGeom prst="rect">
            <a:avLst/>
          </a:prstGeom>
        </p:spPr>
      </p:pic>
      <p:sp>
        <p:nvSpPr>
          <p:cNvPr id="32" name="Стрелка: вправо 31">
            <a:extLst>
              <a:ext uri="{FF2B5EF4-FFF2-40B4-BE49-F238E27FC236}">
                <a16:creationId xmlns:a16="http://schemas.microsoft.com/office/drawing/2014/main" id="{3155A903-BBA8-01AB-DB02-BB413A9AE3BF}"/>
              </a:ext>
            </a:extLst>
          </p:cNvPr>
          <p:cNvSpPr/>
          <p:nvPr/>
        </p:nvSpPr>
        <p:spPr>
          <a:xfrm rot="16200000">
            <a:off x="9760780" y="88580"/>
            <a:ext cx="473929" cy="420747"/>
          </a:xfrm>
          <a:prstGeom prst="rightArrow">
            <a:avLst>
              <a:gd name="adj1" fmla="val 50000"/>
              <a:gd name="adj2" fmla="val 5905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196FD68F-27A6-9BB2-A4F8-78069F7FCC83}"/>
              </a:ext>
            </a:extLst>
          </p:cNvPr>
          <p:cNvCxnSpPr>
            <a:cxnSpLocks/>
          </p:cNvCxnSpPr>
          <p:nvPr/>
        </p:nvCxnSpPr>
        <p:spPr>
          <a:xfrm>
            <a:off x="173426" y="6020447"/>
            <a:ext cx="9972691" cy="92974"/>
          </a:xfrm>
          <a:prstGeom prst="line">
            <a:avLst/>
          </a:prstGeom>
          <a:ln w="28575">
            <a:solidFill>
              <a:srgbClr val="CC3300"/>
            </a:solidFill>
            <a:headEnd type="none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B619D3E1-1601-382C-4986-3D6070589268}"/>
              </a:ext>
            </a:extLst>
          </p:cNvPr>
          <p:cNvSpPr txBox="1"/>
          <p:nvPr/>
        </p:nvSpPr>
        <p:spPr>
          <a:xfrm>
            <a:off x="7786171" y="3591498"/>
            <a:ext cx="3349806" cy="845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500"/>
              </a:spcAft>
            </a:pPr>
            <a:r>
              <a:rPr lang="ru-RU" sz="1800" b="1" dirty="0">
                <a:latin typeface="Century Schoolbook" panose="02040604050505020304" pitchFamily="18" charset="0"/>
              </a:rPr>
              <a:t>Сертификация продукции</a:t>
            </a:r>
          </a:p>
          <a:p>
            <a:pPr>
              <a:lnSpc>
                <a:spcPct val="80000"/>
              </a:lnSpc>
              <a:spcAft>
                <a:spcPts val="500"/>
              </a:spcAft>
            </a:pPr>
            <a:r>
              <a:rPr lang="ru-RU" sz="2000" b="1" dirty="0">
                <a:solidFill>
                  <a:srgbClr val="CC3300"/>
                </a:solidFill>
                <a:latin typeface="Century Schoolbook" panose="02040604050505020304" pitchFamily="18" charset="0"/>
              </a:rPr>
              <a:t>7 млн. руб.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F6920F43-7D1A-DE19-5E0C-3B98594EB88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086" y="4842925"/>
            <a:ext cx="242426" cy="24242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44CCAA-D6BD-FE59-7298-4084C613644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378" y="4377403"/>
            <a:ext cx="702858" cy="7028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E4E1AF-88DD-90E0-DE85-463B54C1600A}"/>
              </a:ext>
            </a:extLst>
          </p:cNvPr>
          <p:cNvSpPr txBox="1"/>
          <p:nvPr/>
        </p:nvSpPr>
        <p:spPr>
          <a:xfrm>
            <a:off x="4117486" y="5048177"/>
            <a:ext cx="2179850" cy="781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</a:pPr>
            <a:r>
              <a:rPr lang="ru-RU" sz="1800" b="1" dirty="0">
                <a:latin typeface="Century Schoolbook" panose="02040604050505020304" pitchFamily="18" charset="0"/>
              </a:rPr>
              <a:t>Исследование рынка</a:t>
            </a:r>
          </a:p>
          <a:p>
            <a:pPr>
              <a:lnSpc>
                <a:spcPct val="80000"/>
              </a:lnSpc>
              <a:spcAft>
                <a:spcPts val="500"/>
              </a:spcAft>
            </a:pPr>
            <a:r>
              <a:rPr lang="ru-RU" sz="2000" b="1" dirty="0">
                <a:solidFill>
                  <a:srgbClr val="CC3300"/>
                </a:solidFill>
                <a:latin typeface="Century Schoolbook" panose="02040604050505020304" pitchFamily="18" charset="0"/>
              </a:rPr>
              <a:t>3 млн. руб.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1A4EAD-B7A3-2F76-0586-2687BCE95214}"/>
              </a:ext>
            </a:extLst>
          </p:cNvPr>
          <p:cNvSpPr txBox="1"/>
          <p:nvPr/>
        </p:nvSpPr>
        <p:spPr>
          <a:xfrm>
            <a:off x="8825170" y="2532114"/>
            <a:ext cx="2641894" cy="845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500"/>
              </a:spcAft>
            </a:pPr>
            <a:r>
              <a:rPr lang="ru-RU" sz="1800" b="1" dirty="0">
                <a:latin typeface="Century Schoolbook" panose="02040604050505020304" pitchFamily="18" charset="0"/>
              </a:rPr>
              <a:t>Мелкосерийное производство</a:t>
            </a:r>
          </a:p>
          <a:p>
            <a:pPr>
              <a:lnSpc>
                <a:spcPct val="80000"/>
              </a:lnSpc>
              <a:spcAft>
                <a:spcPts val="500"/>
              </a:spcAft>
            </a:pPr>
            <a:r>
              <a:rPr lang="ru-RU" sz="2000" b="1" dirty="0">
                <a:solidFill>
                  <a:srgbClr val="CC3300"/>
                </a:solidFill>
                <a:latin typeface="Century Schoolbook" panose="02040604050505020304" pitchFamily="18" charset="0"/>
              </a:rPr>
              <a:t>30 млн. руб.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52D9BEA-A662-76E0-5842-E6D89D34C9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6568" y="3653192"/>
            <a:ext cx="1136470" cy="11587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5A0B301-AF90-DAE3-F708-312213A5512C}"/>
              </a:ext>
            </a:extLst>
          </p:cNvPr>
          <p:cNvSpPr txBox="1"/>
          <p:nvPr/>
        </p:nvSpPr>
        <p:spPr>
          <a:xfrm>
            <a:off x="6402857" y="4497104"/>
            <a:ext cx="3464653" cy="870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l-GR" sz="2400" b="1" dirty="0">
                <a:latin typeface="Century Schoolbook" panose="02040604050505020304" pitchFamily="18" charset="0"/>
              </a:rPr>
              <a:t>β</a:t>
            </a:r>
            <a:r>
              <a:rPr lang="en-US" sz="1800" b="1" dirty="0">
                <a:latin typeface="Century Schoolbook" panose="02040604050505020304" pitchFamily="18" charset="0"/>
              </a:rPr>
              <a:t>-</a:t>
            </a:r>
            <a:r>
              <a:rPr lang="ru-RU" sz="1800" b="1" dirty="0">
                <a:latin typeface="Century Schoolbook" panose="02040604050505020304" pitchFamily="18" charset="0"/>
              </a:rPr>
              <a:t>версия продукта</a:t>
            </a:r>
          </a:p>
          <a:p>
            <a:pPr>
              <a:lnSpc>
                <a:spcPct val="80000"/>
              </a:lnSpc>
              <a:spcAft>
                <a:spcPts val="500"/>
              </a:spcAft>
            </a:pPr>
            <a:r>
              <a:rPr lang="ru-RU" b="1" dirty="0">
                <a:latin typeface="Century Schoolbook" panose="02040604050505020304" pitchFamily="18" charset="0"/>
              </a:rPr>
              <a:t>с учетом требований рынка</a:t>
            </a:r>
          </a:p>
          <a:p>
            <a:pPr>
              <a:lnSpc>
                <a:spcPct val="80000"/>
              </a:lnSpc>
              <a:spcAft>
                <a:spcPts val="500"/>
              </a:spcAft>
            </a:pPr>
            <a:r>
              <a:rPr lang="ru-RU" sz="2000" b="1" dirty="0">
                <a:solidFill>
                  <a:srgbClr val="CC3300"/>
                </a:solidFill>
                <a:latin typeface="Century Schoolbook" panose="02040604050505020304" pitchFamily="18" charset="0"/>
              </a:rPr>
              <a:t>5 млн. руб.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A421B71-1A70-A47B-BD21-E3B8492040D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56" y="3880246"/>
            <a:ext cx="242426" cy="24242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F1A2305-DE58-01B8-DDFE-75268F6BF49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117" y="4476924"/>
            <a:ext cx="242426" cy="24242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DB28108-CAD1-D5C0-FDF0-9D02B39FBCB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955" y="3024779"/>
            <a:ext cx="242426" cy="242426"/>
          </a:xfrm>
          <a:prstGeom prst="ellipse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47307BE-71FD-A9A4-4202-A8ED2972F20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107" y="3278028"/>
            <a:ext cx="702858" cy="702858"/>
          </a:xfrm>
          <a:prstGeom prst="ellipse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23F3856-A95F-5190-5799-1EDB58BDF3A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339" y="2434841"/>
            <a:ext cx="702858" cy="702858"/>
          </a:xfrm>
          <a:prstGeom prst="ellipse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A068F93-54B6-DF3D-BCBF-34FF035F656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376" y="2187066"/>
            <a:ext cx="242426" cy="242426"/>
          </a:xfrm>
          <a:prstGeom prst="ellipse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A599F31-569F-9A8E-EF25-D32A69AD1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4" r="1076" b="11681"/>
          <a:stretch/>
        </p:blipFill>
        <p:spPr bwMode="auto">
          <a:xfrm>
            <a:off x="8356470" y="1361409"/>
            <a:ext cx="844663" cy="779212"/>
          </a:xfrm>
          <a:prstGeom prst="ellipse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E79DC5C5-C02B-202F-7971-AE8AA6F30D24}"/>
              </a:ext>
            </a:extLst>
          </p:cNvPr>
          <p:cNvSpPr txBox="1"/>
          <p:nvPr/>
        </p:nvSpPr>
        <p:spPr>
          <a:xfrm>
            <a:off x="1604330" y="6257203"/>
            <a:ext cx="13498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6 мес.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C0AF83E-0E30-7954-C6D8-E0E1CCF52D51}"/>
              </a:ext>
            </a:extLst>
          </p:cNvPr>
          <p:cNvSpPr txBox="1"/>
          <p:nvPr/>
        </p:nvSpPr>
        <p:spPr>
          <a:xfrm>
            <a:off x="2915813" y="6263787"/>
            <a:ext cx="13734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3 мес.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F9AE9FE-44D1-BEB4-7CB0-4BFB139EF52B}"/>
              </a:ext>
            </a:extLst>
          </p:cNvPr>
          <p:cNvSpPr txBox="1"/>
          <p:nvPr/>
        </p:nvSpPr>
        <p:spPr>
          <a:xfrm>
            <a:off x="4229202" y="6251032"/>
            <a:ext cx="18315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3 мес.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E66DD79-C2D1-3F32-9F54-B85758871C66}"/>
              </a:ext>
            </a:extLst>
          </p:cNvPr>
          <p:cNvSpPr txBox="1"/>
          <p:nvPr/>
        </p:nvSpPr>
        <p:spPr>
          <a:xfrm>
            <a:off x="6074445" y="6264846"/>
            <a:ext cx="15113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15 мес.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D43BF1D-E091-870B-5CDA-9C5D4BBEA3F2}"/>
              </a:ext>
            </a:extLst>
          </p:cNvPr>
          <p:cNvSpPr txBox="1"/>
          <p:nvPr/>
        </p:nvSpPr>
        <p:spPr>
          <a:xfrm>
            <a:off x="7537074" y="6263787"/>
            <a:ext cx="10225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12 мес.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48" name="Google Shape;223;p21">
            <a:extLst>
              <a:ext uri="{FF2B5EF4-FFF2-40B4-BE49-F238E27FC236}">
                <a16:creationId xmlns:a16="http://schemas.microsoft.com/office/drawing/2014/main" id="{48CFCCC9-E727-FB07-6909-87A5A2979FBF}"/>
              </a:ext>
            </a:extLst>
          </p:cNvPr>
          <p:cNvSpPr/>
          <p:nvPr/>
        </p:nvSpPr>
        <p:spPr>
          <a:xfrm>
            <a:off x="0" y="-39675"/>
            <a:ext cx="12195300" cy="8007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2049" name="Google Shape;224;p21">
            <a:extLst>
              <a:ext uri="{FF2B5EF4-FFF2-40B4-BE49-F238E27FC236}">
                <a16:creationId xmlns:a16="http://schemas.microsoft.com/office/drawing/2014/main" id="{7C333FF0-BDC3-1FC1-0B13-8C7FAD00FA59}"/>
              </a:ext>
            </a:extLst>
          </p:cNvPr>
          <p:cNvSpPr txBox="1"/>
          <p:nvPr/>
        </p:nvSpPr>
        <p:spPr>
          <a:xfrm>
            <a:off x="1044291" y="-49380"/>
            <a:ext cx="10827300" cy="8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entury Schoolbook"/>
              <a:buNone/>
            </a:pPr>
            <a:r>
              <a:rPr lang="ru-RU" sz="2500" b="1" dirty="0">
                <a:latin typeface="Century Schoolbook"/>
                <a:sym typeface="Century Schoolbook"/>
              </a:rPr>
              <a:t>Дорожная карта реализации проекта</a:t>
            </a:r>
          </a:p>
        </p:txBody>
      </p:sp>
      <p:pic>
        <p:nvPicPr>
          <p:cNvPr id="2051" name="Google Shape;225;p21" descr="Эковент">
            <a:extLst>
              <a:ext uri="{FF2B5EF4-FFF2-40B4-BE49-F238E27FC236}">
                <a16:creationId xmlns:a16="http://schemas.microsoft.com/office/drawing/2014/main" id="{DF5830A7-9FAB-A66B-39CF-7B9D54E1943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074" y="26001"/>
            <a:ext cx="970100" cy="66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2" descr="Открыт сбор идей на форум «Сильные идеи для нового времени» — 2023">
            <a:extLst>
              <a:ext uri="{FF2B5EF4-FFF2-40B4-BE49-F238E27FC236}">
                <a16:creationId xmlns:a16="http://schemas.microsoft.com/office/drawing/2014/main" id="{5069304F-7DDC-7BA4-85A1-27E749B93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7" b="19674"/>
          <a:stretch/>
        </p:blipFill>
        <p:spPr bwMode="auto">
          <a:xfrm>
            <a:off x="10389599" y="-94380"/>
            <a:ext cx="1748235" cy="85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Стрелка: вправо 2052">
            <a:extLst>
              <a:ext uri="{FF2B5EF4-FFF2-40B4-BE49-F238E27FC236}">
                <a16:creationId xmlns:a16="http://schemas.microsoft.com/office/drawing/2014/main" id="{EE28F16D-E2DF-1E4F-D7FF-EDCF3148D9E0}"/>
              </a:ext>
            </a:extLst>
          </p:cNvPr>
          <p:cNvSpPr/>
          <p:nvPr/>
        </p:nvSpPr>
        <p:spPr>
          <a:xfrm rot="16200000">
            <a:off x="8588728" y="829905"/>
            <a:ext cx="473929" cy="420747"/>
          </a:xfrm>
          <a:prstGeom prst="rightArrow">
            <a:avLst>
              <a:gd name="adj1" fmla="val 50000"/>
              <a:gd name="adj2" fmla="val 5905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64" name="Рисунок 2063">
            <a:extLst>
              <a:ext uri="{FF2B5EF4-FFF2-40B4-BE49-F238E27FC236}">
                <a16:creationId xmlns:a16="http://schemas.microsoft.com/office/drawing/2014/main" id="{665C1D0E-78CD-1324-830C-32A69600FB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034" y="4710600"/>
            <a:ext cx="242426" cy="24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09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158E00F-92AA-6B47-3235-7EABD5E84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6113" y="5980160"/>
            <a:ext cx="914700" cy="593700"/>
          </a:xfrm>
        </p:spPr>
        <p:txBody>
          <a:bodyPr>
            <a:normAutofit/>
          </a:bodyPr>
          <a:lstStyle/>
          <a:p>
            <a:pPr defTabSz="457200">
              <a:buClrTx/>
              <a:defRPr/>
            </a:pPr>
            <a:fld id="{EEA58E0B-612E-43F2-BBDC-A192752DD8DE}" type="slidenum">
              <a:rPr lang="ru-RU" sz="3000" kern="1200">
                <a:solidFill>
                  <a:srgbClr val="FFFFFF"/>
                </a:solidFill>
                <a:ea typeface="+mn-ea"/>
                <a:cs typeface="+mn-cs"/>
              </a:rPr>
              <a:pPr defTabSz="457200">
                <a:buClrTx/>
                <a:defRPr/>
              </a:pPr>
              <a:t>11</a:t>
            </a:fld>
            <a:endParaRPr lang="ru-RU" sz="3000" kern="1200" dirty="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1BD45C-998E-C80F-A56C-C65FFEE21BB7}"/>
              </a:ext>
            </a:extLst>
          </p:cNvPr>
          <p:cNvSpPr/>
          <p:nvPr/>
        </p:nvSpPr>
        <p:spPr>
          <a:xfrm>
            <a:off x="1587" y="-2105"/>
            <a:ext cx="12192000" cy="789628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799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05FFF-F41B-D729-ED0B-0AF5770C5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601" y="68741"/>
            <a:ext cx="8155390" cy="672927"/>
          </a:xfrm>
        </p:spPr>
        <p:txBody>
          <a:bodyPr anchor="ctr">
            <a:normAutofit/>
          </a:bodyPr>
          <a:lstStyle/>
          <a:p>
            <a:pPr>
              <a:lnSpc>
                <a:spcPct val="80000"/>
              </a:lnSpc>
              <a:spcAft>
                <a:spcPts val="1000"/>
              </a:spcAft>
              <a:buClr>
                <a:schemeClr val="lt1"/>
              </a:buClr>
              <a:buSzPts val="4400"/>
            </a:pPr>
            <a:r>
              <a:rPr lang="ru-RU" sz="2600" b="1" dirty="0">
                <a:sym typeface="Arial"/>
              </a:rPr>
              <a:t>Команда проекта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CADA3C7-33E3-44D4-8856-87E2E83771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4" r="3849"/>
          <a:stretch/>
        </p:blipFill>
        <p:spPr>
          <a:xfrm>
            <a:off x="5828485" y="1155484"/>
            <a:ext cx="1541058" cy="19664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Google Shape;682;g1d69d1b8ce8_0_1">
            <a:extLst>
              <a:ext uri="{FF2B5EF4-FFF2-40B4-BE49-F238E27FC236}">
                <a16:creationId xmlns:a16="http://schemas.microsoft.com/office/drawing/2014/main" id="{25DEA9C1-A7A8-42F0-AF63-A283311269EB}"/>
              </a:ext>
            </a:extLst>
          </p:cNvPr>
          <p:cNvSpPr txBox="1"/>
          <p:nvPr/>
        </p:nvSpPr>
        <p:spPr>
          <a:xfrm>
            <a:off x="5440346" y="3395704"/>
            <a:ext cx="2271631" cy="1072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95000"/>
              </a:lnSpc>
              <a:buSzPts val="1000"/>
            </a:pPr>
            <a:r>
              <a:rPr lang="ru-RU" sz="1600" b="1" spc="10" dirty="0">
                <a:latin typeface="Century Schoolbook" panose="02040604050505020304" pitchFamily="18" charset="0"/>
                <a:sym typeface="Times New Roman"/>
              </a:rPr>
              <a:t>Прокофьев </a:t>
            </a:r>
          </a:p>
          <a:p>
            <a:pPr algn="ctr">
              <a:lnSpc>
                <a:spcPct val="95000"/>
              </a:lnSpc>
              <a:buSzPts val="1000"/>
            </a:pPr>
            <a:r>
              <a:rPr lang="ru-RU" sz="1600" b="1" spc="10" dirty="0">
                <a:latin typeface="Century Schoolbook" panose="02040604050505020304" pitchFamily="18" charset="0"/>
                <a:sym typeface="Times New Roman"/>
              </a:rPr>
              <a:t>Павел </a:t>
            </a:r>
          </a:p>
          <a:p>
            <a:pPr algn="ctr">
              <a:lnSpc>
                <a:spcPct val="95000"/>
              </a:lnSpc>
              <a:buSzPts val="1000"/>
            </a:pPr>
            <a:r>
              <a:rPr lang="ru-RU" sz="1600" b="1" spc="10" dirty="0">
                <a:latin typeface="Century Schoolbook" panose="02040604050505020304" pitchFamily="18" charset="0"/>
                <a:sym typeface="Times New Roman"/>
              </a:rPr>
              <a:t>Сергеевич</a:t>
            </a:r>
            <a:endParaRPr lang="ru-RU" sz="1600" spc="10" dirty="0">
              <a:latin typeface="Century Schoolbook" panose="02040604050505020304" pitchFamily="18" charset="0"/>
              <a:sym typeface="Times New Roman"/>
            </a:endParaRP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6A4CE5C4-60DF-4243-AE58-F66A1519BB10}"/>
              </a:ext>
            </a:extLst>
          </p:cNvPr>
          <p:cNvSpPr txBox="1">
            <a:spLocks/>
          </p:cNvSpPr>
          <p:nvPr/>
        </p:nvSpPr>
        <p:spPr>
          <a:xfrm>
            <a:off x="5520774" y="4399566"/>
            <a:ext cx="2271631" cy="20810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latin typeface="Century Schoolbook" panose="02040604050505020304" pitchFamily="18" charset="0"/>
              </a:rPr>
              <a:t>Научный руководитель проекта </a:t>
            </a:r>
          </a:p>
          <a:p>
            <a:pPr marL="0" indent="0" algn="ctr">
              <a:spcBef>
                <a:spcPts val="400"/>
              </a:spcBef>
              <a:spcAft>
                <a:spcPts val="400"/>
              </a:spcAft>
              <a:buNone/>
            </a:pPr>
            <a:r>
              <a:rPr lang="ru-RU" sz="1400" b="1" dirty="0" err="1">
                <a:latin typeface="Century Schoolbook" panose="02040604050505020304" pitchFamily="18" charset="0"/>
              </a:rPr>
              <a:t>к.т.н</a:t>
            </a:r>
            <a:endParaRPr lang="ru-RU" sz="1400" b="1" dirty="0">
              <a:latin typeface="Century Schoolbook" panose="02040604050505020304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latin typeface="Century Schoolbook" panose="02040604050505020304" pitchFamily="18" charset="0"/>
              </a:rPr>
              <a:t>Специалист по теплоснабжению, вентиляции и кондиционированию воздуха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ru-RU" sz="1400" dirty="0">
              <a:latin typeface="Century Schoolbook" panose="02040604050505020304" pitchFamily="18" charset="0"/>
            </a:endParaRPr>
          </a:p>
        </p:txBody>
      </p:sp>
      <p:pic>
        <p:nvPicPr>
          <p:cNvPr id="17" name="Google Shape;684;g1d69d1b8ce8_0_1">
            <a:extLst>
              <a:ext uri="{FF2B5EF4-FFF2-40B4-BE49-F238E27FC236}">
                <a16:creationId xmlns:a16="http://schemas.microsoft.com/office/drawing/2014/main" id="{202AC051-9A5A-417B-9332-77E7D085505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8947" b="9322"/>
          <a:stretch/>
        </p:blipFill>
        <p:spPr>
          <a:xfrm>
            <a:off x="9499705" y="1115399"/>
            <a:ext cx="1603863" cy="2083573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9" name="Google Shape;682;g1d69d1b8ce8_0_1">
            <a:extLst>
              <a:ext uri="{FF2B5EF4-FFF2-40B4-BE49-F238E27FC236}">
                <a16:creationId xmlns:a16="http://schemas.microsoft.com/office/drawing/2014/main" id="{76295F5B-2F1C-43A9-BA37-877BC3ED61A9}"/>
              </a:ext>
            </a:extLst>
          </p:cNvPr>
          <p:cNvSpPr txBox="1"/>
          <p:nvPr/>
        </p:nvSpPr>
        <p:spPr>
          <a:xfrm>
            <a:off x="9204433" y="3342036"/>
            <a:ext cx="2297845" cy="848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95000"/>
              </a:lnSpc>
              <a:buSzPts val="1000"/>
            </a:pPr>
            <a:r>
              <a:rPr lang="en-US" sz="1600" b="1" spc="10" dirty="0" err="1">
                <a:latin typeface="Century Schoolbook" panose="02040604050505020304" pitchFamily="18" charset="0"/>
                <a:sym typeface="Times New Roman"/>
              </a:rPr>
              <a:t>Князев</a:t>
            </a:r>
            <a:r>
              <a:rPr lang="en-US" sz="1600" b="1" spc="10" dirty="0">
                <a:latin typeface="Century Schoolbook" panose="02040604050505020304" pitchFamily="18" charset="0"/>
                <a:sym typeface="Times New Roman"/>
              </a:rPr>
              <a:t> </a:t>
            </a:r>
            <a:endParaRPr lang="ru-RU" sz="1600" b="1" spc="10" dirty="0">
              <a:latin typeface="Century Schoolbook" panose="02040604050505020304" pitchFamily="18" charset="0"/>
              <a:sym typeface="Times New Roman"/>
            </a:endParaRPr>
          </a:p>
          <a:p>
            <a:pPr algn="ctr">
              <a:lnSpc>
                <a:spcPct val="95000"/>
              </a:lnSpc>
              <a:buSzPts val="1000"/>
            </a:pPr>
            <a:r>
              <a:rPr lang="en-US" sz="1600" b="1" spc="10" dirty="0" err="1">
                <a:latin typeface="Century Schoolbook" panose="02040604050505020304" pitchFamily="18" charset="0"/>
                <a:sym typeface="Times New Roman"/>
              </a:rPr>
              <a:t>Дмитрий</a:t>
            </a:r>
            <a:r>
              <a:rPr lang="en-US" sz="1600" b="1" spc="10" dirty="0">
                <a:latin typeface="Century Schoolbook" panose="02040604050505020304" pitchFamily="18" charset="0"/>
                <a:sym typeface="Times New Roman"/>
              </a:rPr>
              <a:t> </a:t>
            </a:r>
            <a:endParaRPr lang="ru-RU" sz="1600" b="1" spc="10" dirty="0">
              <a:latin typeface="Century Schoolbook" panose="02040604050505020304" pitchFamily="18" charset="0"/>
              <a:sym typeface="Times New Roman"/>
            </a:endParaRPr>
          </a:p>
          <a:p>
            <a:pPr algn="ctr">
              <a:lnSpc>
                <a:spcPct val="95000"/>
              </a:lnSpc>
              <a:buSzPts val="1000"/>
            </a:pPr>
            <a:r>
              <a:rPr lang="en-US" sz="1600" b="1" spc="10" dirty="0" err="1">
                <a:latin typeface="Century Schoolbook" panose="02040604050505020304" pitchFamily="18" charset="0"/>
                <a:sym typeface="Times New Roman"/>
              </a:rPr>
              <a:t>Сергеевич</a:t>
            </a:r>
            <a:endParaRPr lang="ru-RU" sz="1600" b="1" spc="10" dirty="0">
              <a:latin typeface="Century Schoolbook" panose="02040604050505020304" pitchFamily="18" charset="0"/>
              <a:sym typeface="Times New Roman"/>
            </a:endParaRPr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id="{87CC2927-6E49-467A-96C3-121A6C186817}"/>
              </a:ext>
            </a:extLst>
          </p:cNvPr>
          <p:cNvSpPr txBox="1">
            <a:spLocks/>
          </p:cNvSpPr>
          <p:nvPr/>
        </p:nvSpPr>
        <p:spPr>
          <a:xfrm>
            <a:off x="9505587" y="4333827"/>
            <a:ext cx="1800060" cy="18959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00" b="1" dirty="0">
                <a:latin typeface="Century Schoolbook" panose="02040604050505020304" pitchFamily="18" charset="0"/>
                <a:sym typeface="Times New Roman"/>
              </a:rPr>
              <a:t>Техник-программист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endParaRPr lang="ru-RU" sz="100" b="1" dirty="0">
              <a:latin typeface="Century Schoolbook" panose="02040604050505020304" pitchFamily="18" charset="0"/>
              <a:sym typeface="Times New Roman"/>
            </a:endParaRP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00" b="1" dirty="0">
                <a:latin typeface="Century Schoolbook" panose="02040604050505020304" pitchFamily="18" charset="0"/>
                <a:sym typeface="Times New Roman"/>
              </a:rPr>
              <a:t> </a:t>
            </a:r>
            <a:r>
              <a:rPr lang="ru-RU" sz="1400" dirty="0">
                <a:latin typeface="Century Schoolbook" panose="02040604050505020304" pitchFamily="18" charset="0"/>
                <a:sym typeface="Times New Roman"/>
              </a:rPr>
              <a:t>Специалист по предиктивной аналитике сложных технических систем.</a:t>
            </a:r>
          </a:p>
        </p:txBody>
      </p:sp>
      <p:pic>
        <p:nvPicPr>
          <p:cNvPr id="6" name="Google Shape;318;p24" descr="Эковент">
            <a:extLst>
              <a:ext uri="{FF2B5EF4-FFF2-40B4-BE49-F238E27FC236}">
                <a16:creationId xmlns:a16="http://schemas.microsoft.com/office/drawing/2014/main" id="{91A2FFB7-1B31-E4FF-8454-FDF63B3EFFA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074" y="26001"/>
            <a:ext cx="970100" cy="66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ACA5A2-CC67-41DA-D5FE-2E1EBBFB5C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68208" y="53990"/>
            <a:ext cx="989720" cy="9897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3BC232-DAC5-D304-8CD8-CA5A00A4E78E}"/>
              </a:ext>
            </a:extLst>
          </p:cNvPr>
          <p:cNvSpPr txBox="1"/>
          <p:nvPr/>
        </p:nvSpPr>
        <p:spPr>
          <a:xfrm>
            <a:off x="11256113" y="1038735"/>
            <a:ext cx="963461" cy="40011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ctr"/>
            <a:r>
              <a:rPr lang="ru-RU" sz="10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Компетенции команды</a:t>
            </a:r>
            <a:endParaRPr lang="ru-RU" sz="1000" b="1" dirty="0"/>
          </a:p>
        </p:txBody>
      </p:sp>
      <p:pic>
        <p:nvPicPr>
          <p:cNvPr id="27" name="Google Shape;346;g258a2edbb85_3_2">
            <a:extLst>
              <a:ext uri="{FF2B5EF4-FFF2-40B4-BE49-F238E27FC236}">
                <a16:creationId xmlns:a16="http://schemas.microsoft.com/office/drawing/2014/main" id="{45F76584-C3D0-C111-09DF-DA06D16DC40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0224" r="8571"/>
          <a:stretch/>
        </p:blipFill>
        <p:spPr>
          <a:xfrm>
            <a:off x="334672" y="1155485"/>
            <a:ext cx="1550944" cy="195717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8" name="Google Shape;343;g258a2edbb85_3_2">
            <a:extLst>
              <a:ext uri="{FF2B5EF4-FFF2-40B4-BE49-F238E27FC236}">
                <a16:creationId xmlns:a16="http://schemas.microsoft.com/office/drawing/2014/main" id="{8163AF87-DAED-7831-FFCB-BAC1D4AF9BA8}"/>
              </a:ext>
            </a:extLst>
          </p:cNvPr>
          <p:cNvSpPr txBox="1"/>
          <p:nvPr/>
        </p:nvSpPr>
        <p:spPr>
          <a:xfrm>
            <a:off x="4494" y="3364670"/>
            <a:ext cx="2184530" cy="959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95000"/>
              </a:lnSpc>
              <a:buSzPts val="1000"/>
            </a:pPr>
            <a:r>
              <a:rPr lang="ru-RU" sz="1600" b="1" spc="10" dirty="0">
                <a:latin typeface="Century Schoolbook" panose="02040604050505020304" pitchFamily="18" charset="0"/>
                <a:sym typeface="Times New Roman"/>
              </a:rPr>
              <a:t>Волков </a:t>
            </a:r>
          </a:p>
          <a:p>
            <a:pPr algn="ctr">
              <a:lnSpc>
                <a:spcPct val="95000"/>
              </a:lnSpc>
              <a:buSzPts val="1000"/>
            </a:pPr>
            <a:r>
              <a:rPr lang="ru-RU" sz="1600" b="1" spc="10" dirty="0">
                <a:latin typeface="Century Schoolbook" panose="02040604050505020304" pitchFamily="18" charset="0"/>
                <a:sym typeface="Times New Roman"/>
              </a:rPr>
              <a:t>Игорь Владимирович</a:t>
            </a:r>
            <a:endParaRPr sz="1600" b="1" spc="10" dirty="0">
              <a:latin typeface="Century Schoolbook" panose="02040604050505020304" pitchFamily="18" charset="0"/>
              <a:sym typeface="Times New Roman"/>
            </a:endParaRP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DFE2ABC5-4708-2C5F-1CDA-1A7E44D13504}"/>
              </a:ext>
            </a:extLst>
          </p:cNvPr>
          <p:cNvSpPr txBox="1">
            <a:spLocks/>
          </p:cNvSpPr>
          <p:nvPr/>
        </p:nvSpPr>
        <p:spPr>
          <a:xfrm>
            <a:off x="5987" y="4399565"/>
            <a:ext cx="2337717" cy="18959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b="1" dirty="0">
                <a:latin typeface="Century Schoolbook" panose="02040604050505020304" pitchFamily="18" charset="0"/>
                <a:sym typeface="Times New Roman"/>
              </a:rPr>
              <a:t>Руководитель проекта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ru-RU" sz="100" dirty="0">
              <a:latin typeface="Century Schoolbook" panose="02040604050505020304" pitchFamily="18" charset="0"/>
              <a:sym typeface="Times New Roman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latin typeface="Century Schoolbook" panose="02040604050505020304" pitchFamily="18" charset="0"/>
                <a:sym typeface="Times New Roman"/>
              </a:rPr>
              <a:t>Разработка, моделирование и внедрение систем автоматического управления</a:t>
            </a:r>
            <a:endParaRPr lang="ru-RU" sz="1400" dirty="0">
              <a:latin typeface="Century Schoolbook" panose="020406040505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46CACE-6E08-5321-277B-CA9CDEAF61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9260" y="1155486"/>
            <a:ext cx="1424344" cy="195716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Google Shape;682;g1d69d1b8ce8_0_1">
            <a:extLst>
              <a:ext uri="{FF2B5EF4-FFF2-40B4-BE49-F238E27FC236}">
                <a16:creationId xmlns:a16="http://schemas.microsoft.com/office/drawing/2014/main" id="{69FE0D83-AA6E-BACC-FC52-EEE592036012}"/>
              </a:ext>
            </a:extLst>
          </p:cNvPr>
          <p:cNvSpPr txBox="1"/>
          <p:nvPr/>
        </p:nvSpPr>
        <p:spPr>
          <a:xfrm>
            <a:off x="3824103" y="3412401"/>
            <a:ext cx="1934917" cy="1072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95000"/>
              </a:lnSpc>
              <a:buSzPts val="1000"/>
            </a:pPr>
            <a:r>
              <a:rPr lang="ru-RU" sz="1600" b="1" spc="10" dirty="0" err="1">
                <a:latin typeface="Century Schoolbook" panose="02040604050505020304" pitchFamily="18" charset="0"/>
                <a:sym typeface="Times New Roman"/>
              </a:rPr>
              <a:t>Амочаев</a:t>
            </a:r>
            <a:r>
              <a:rPr lang="ru-RU" sz="1600" b="1" spc="10" dirty="0">
                <a:latin typeface="Century Schoolbook" panose="02040604050505020304" pitchFamily="18" charset="0"/>
                <a:sym typeface="Times New Roman"/>
              </a:rPr>
              <a:t> </a:t>
            </a:r>
          </a:p>
          <a:p>
            <a:pPr algn="ctr">
              <a:lnSpc>
                <a:spcPct val="95000"/>
              </a:lnSpc>
              <a:buSzPts val="1000"/>
            </a:pPr>
            <a:r>
              <a:rPr lang="ru-RU" sz="1600" b="1" spc="10" dirty="0">
                <a:latin typeface="Century Schoolbook" panose="02040604050505020304" pitchFamily="18" charset="0"/>
                <a:sym typeface="Times New Roman"/>
              </a:rPr>
              <a:t>Евгений Юрьевич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B4A39C91-FD54-84A0-912F-1BEA6D2CB570}"/>
              </a:ext>
            </a:extLst>
          </p:cNvPr>
          <p:cNvSpPr txBox="1">
            <a:spLocks/>
          </p:cNvSpPr>
          <p:nvPr/>
        </p:nvSpPr>
        <p:spPr>
          <a:xfrm>
            <a:off x="4016968" y="4409936"/>
            <a:ext cx="1691418" cy="10725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latin typeface="Century Schoolbook" panose="02040604050505020304" pitchFamily="18" charset="0"/>
              </a:rPr>
              <a:t>Менеджер проекта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ru-RU" sz="700" b="1" dirty="0">
              <a:latin typeface="Century Schoolbook" panose="02040604050505020304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latin typeface="Century Schoolbook" panose="02040604050505020304" pitchFamily="18" charset="0"/>
              </a:rPr>
              <a:t>Специалист по связям с общественностью , продвижению, снабжению и сбыту продукции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ru-RU" sz="1400" dirty="0">
              <a:latin typeface="Century Schoolbook" panose="02040604050505020304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B24DEE-2E87-E932-24FB-EC3019C43A8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943" r="7371"/>
          <a:stretch/>
        </p:blipFill>
        <p:spPr>
          <a:xfrm>
            <a:off x="7683881" y="1137013"/>
            <a:ext cx="1541058" cy="198495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0" name="Google Shape;682;g1d69d1b8ce8_0_1">
            <a:extLst>
              <a:ext uri="{FF2B5EF4-FFF2-40B4-BE49-F238E27FC236}">
                <a16:creationId xmlns:a16="http://schemas.microsoft.com/office/drawing/2014/main" id="{25F7FC9B-B77C-425E-D3A1-0BC9810E9083}"/>
              </a:ext>
            </a:extLst>
          </p:cNvPr>
          <p:cNvSpPr txBox="1"/>
          <p:nvPr/>
        </p:nvSpPr>
        <p:spPr>
          <a:xfrm>
            <a:off x="7414282" y="3415059"/>
            <a:ext cx="2160604" cy="1072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95000"/>
              </a:lnSpc>
              <a:buSzPts val="1000"/>
            </a:pPr>
            <a:r>
              <a:rPr lang="ru-RU" sz="1600" b="1" spc="10" dirty="0" err="1">
                <a:latin typeface="Century Schoolbook" panose="02040604050505020304" pitchFamily="18" charset="0"/>
                <a:sym typeface="Times New Roman"/>
              </a:rPr>
              <a:t>Амочаева</a:t>
            </a:r>
            <a:r>
              <a:rPr lang="ru-RU" sz="1600" b="1" spc="10" dirty="0">
                <a:latin typeface="Century Schoolbook" panose="02040604050505020304" pitchFamily="18" charset="0"/>
                <a:sym typeface="Times New Roman"/>
              </a:rPr>
              <a:t> </a:t>
            </a:r>
          </a:p>
          <a:p>
            <a:pPr algn="ctr">
              <a:lnSpc>
                <a:spcPct val="95000"/>
              </a:lnSpc>
              <a:buSzPts val="1000"/>
            </a:pPr>
            <a:r>
              <a:rPr lang="ru-RU" sz="1600" b="1" spc="10" dirty="0">
                <a:latin typeface="Century Schoolbook" panose="02040604050505020304" pitchFamily="18" charset="0"/>
                <a:sym typeface="Times New Roman"/>
              </a:rPr>
              <a:t>Ангелина Евгеньевна</a:t>
            </a:r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id="{737388E0-3712-F710-3A99-147C3B2CFF2C}"/>
              </a:ext>
            </a:extLst>
          </p:cNvPr>
          <p:cNvSpPr txBox="1">
            <a:spLocks/>
          </p:cNvSpPr>
          <p:nvPr/>
        </p:nvSpPr>
        <p:spPr>
          <a:xfrm>
            <a:off x="7509058" y="4408801"/>
            <a:ext cx="1824395" cy="10725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ru-RU" sz="200" dirty="0">
              <a:latin typeface="Century Schoolbook" panose="02040604050505020304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latin typeface="Century Schoolbook" panose="02040604050505020304" pitchFamily="18" charset="0"/>
              </a:rPr>
              <a:t> Юрист    проекта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ru-RU" sz="1400" b="1" dirty="0">
              <a:latin typeface="Century Schoolbook" panose="02040604050505020304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latin typeface="Century Schoolbook" panose="02040604050505020304" pitchFamily="18" charset="0"/>
              </a:rPr>
              <a:t>Директор компании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ru-RU" sz="1400" dirty="0">
              <a:latin typeface="Century Schoolbook" panose="020406040505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9E87C87-D2A8-7578-50EC-E84376A0FC0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012"/>
          <a:stretch/>
        </p:blipFill>
        <p:spPr>
          <a:xfrm>
            <a:off x="2172477" y="1137013"/>
            <a:ext cx="1550944" cy="198495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Google Shape;343;g258a2edbb85_3_2">
            <a:extLst>
              <a:ext uri="{FF2B5EF4-FFF2-40B4-BE49-F238E27FC236}">
                <a16:creationId xmlns:a16="http://schemas.microsoft.com/office/drawing/2014/main" id="{868C035D-C81D-FD98-E5CF-FDBC61DCFA37}"/>
              </a:ext>
            </a:extLst>
          </p:cNvPr>
          <p:cNvSpPr txBox="1"/>
          <p:nvPr/>
        </p:nvSpPr>
        <p:spPr>
          <a:xfrm>
            <a:off x="2112310" y="3394045"/>
            <a:ext cx="1898857" cy="959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95000"/>
              </a:lnSpc>
              <a:buSzPts val="1000"/>
            </a:pPr>
            <a:r>
              <a:rPr lang="ru-RU" sz="1600" b="1" spc="10" dirty="0">
                <a:latin typeface="Century Schoolbook" panose="02040604050505020304" pitchFamily="18" charset="0"/>
                <a:sym typeface="Times New Roman"/>
              </a:rPr>
              <a:t>Лунев Владислав </a:t>
            </a:r>
            <a:r>
              <a:rPr lang="ru-RU" sz="1800" b="1" spc="10" dirty="0">
                <a:latin typeface="Century Schoolbook" panose="02040604050505020304" pitchFamily="18" charset="0"/>
                <a:sym typeface="Times New Roman"/>
              </a:rPr>
              <a:t>Дмитриевич</a:t>
            </a:r>
            <a:endParaRPr sz="1600" b="1" spc="10" dirty="0">
              <a:latin typeface="Century Schoolbook" panose="02040604050505020304" pitchFamily="18" charset="0"/>
              <a:sym typeface="Times New Roman"/>
            </a:endParaRPr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id="{4D151E8F-FA8A-478A-B543-539490219CB6}"/>
              </a:ext>
            </a:extLst>
          </p:cNvPr>
          <p:cNvSpPr txBox="1">
            <a:spLocks/>
          </p:cNvSpPr>
          <p:nvPr/>
        </p:nvSpPr>
        <p:spPr>
          <a:xfrm>
            <a:off x="2206256" y="4380561"/>
            <a:ext cx="1719195" cy="10725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latin typeface="Century Schoolbook" panose="02040604050505020304" pitchFamily="18" charset="0"/>
              </a:rPr>
              <a:t>Спикер проекта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ru-RU" sz="700" b="1" dirty="0">
              <a:latin typeface="Century Schoolbook" panose="02040604050505020304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latin typeface="Century Schoolbook" panose="02040604050505020304" pitchFamily="18" charset="0"/>
              </a:rPr>
              <a:t>Специалист в области биоинженерии и биоинформатики</a:t>
            </a:r>
          </a:p>
        </p:txBody>
      </p:sp>
    </p:spTree>
    <p:extLst>
      <p:ext uri="{BB962C8B-B14F-4D97-AF65-F5344CB8AC3E}">
        <p14:creationId xmlns:p14="http://schemas.microsoft.com/office/powerpoint/2010/main" val="2138492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CC"/>
            </a:gs>
            <a:gs pos="100000">
              <a:srgbClr val="9FC5E8"/>
            </a:gs>
          </a:gsLst>
          <a:lin ang="5400012" scaled="0"/>
        </a:gra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4"/>
          <p:cNvSpPr txBox="1">
            <a:spLocks noGrp="1"/>
          </p:cNvSpPr>
          <p:nvPr>
            <p:ph type="subTitle" idx="1"/>
          </p:nvPr>
        </p:nvSpPr>
        <p:spPr>
          <a:xfrm>
            <a:off x="400432" y="4794365"/>
            <a:ext cx="7566866" cy="8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200" b="1" dirty="0">
                <a:solidFill>
                  <a:srgbClr val="000000"/>
                </a:solidFill>
              </a:rPr>
              <a:t>Волгоград</a:t>
            </a:r>
            <a:endParaRPr sz="2200" b="1" dirty="0">
              <a:solidFill>
                <a:srgbClr val="000000"/>
              </a:solidFill>
            </a:endParaRPr>
          </a:p>
          <a:p>
            <a:pPr marL="457200" lvl="0" indent="-3365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</a:pPr>
            <a:r>
              <a:rPr lang="ru-RU" sz="1600" dirty="0">
                <a:solidFill>
                  <a:srgbClr val="000000"/>
                </a:solidFill>
              </a:rPr>
              <a:t>Офис: ул. им. Пархоменко, д. 35А, </a:t>
            </a:r>
            <a:r>
              <a:rPr lang="ru-RU" sz="1600" dirty="0" err="1">
                <a:solidFill>
                  <a:srgbClr val="000000"/>
                </a:solidFill>
              </a:rPr>
              <a:t>помещ</a:t>
            </a:r>
            <a:r>
              <a:rPr lang="ru-RU" sz="1600" dirty="0">
                <a:solidFill>
                  <a:srgbClr val="000000"/>
                </a:solidFill>
              </a:rPr>
              <a:t>. 6</a:t>
            </a:r>
            <a:endParaRPr sz="1600" dirty="0">
              <a:solidFill>
                <a:srgbClr val="000000"/>
              </a:solidFill>
            </a:endParaRPr>
          </a:p>
          <a:p>
            <a:pPr marL="457200" lvl="0" indent="-336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</a:pPr>
            <a:r>
              <a:rPr lang="ru-RU" sz="1600" dirty="0">
                <a:solidFill>
                  <a:srgbClr val="000000"/>
                </a:solidFill>
              </a:rPr>
              <a:t>Лаборатория и производство: ул. Веселая Балка, д. 44А </a:t>
            </a:r>
            <a:endParaRPr sz="1600" dirty="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SzPts val="1700"/>
              <a:buNone/>
            </a:pPr>
            <a:endParaRPr sz="2000" dirty="0">
              <a:solidFill>
                <a:srgbClr val="000000"/>
              </a:solidFill>
            </a:endParaRPr>
          </a:p>
        </p:txBody>
      </p:sp>
      <p:sp>
        <p:nvSpPr>
          <p:cNvPr id="309" name="Google Shape;309;p24"/>
          <p:cNvSpPr txBox="1"/>
          <p:nvPr/>
        </p:nvSpPr>
        <p:spPr>
          <a:xfrm>
            <a:off x="8671672" y="5862962"/>
            <a:ext cx="3424528" cy="8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ctr" anchorCtr="0">
            <a:norm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None/>
            </a:pPr>
            <a:r>
              <a:rPr lang="ru-RU" sz="20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+7-902-362-8886</a:t>
            </a:r>
            <a:endParaRPr sz="20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311" name="Google Shape;311;p24"/>
          <p:cNvSpPr txBox="1">
            <a:spLocks noGrp="1"/>
          </p:cNvSpPr>
          <p:nvPr>
            <p:ph type="sldNum" idx="12"/>
          </p:nvPr>
        </p:nvSpPr>
        <p:spPr>
          <a:xfrm>
            <a:off x="11288293" y="6208875"/>
            <a:ext cx="914700" cy="5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3000">
                <a:solidFill>
                  <a:schemeClr val="lt1"/>
                </a:solidFill>
              </a:rPr>
              <a:t>12</a:t>
            </a:fld>
            <a:endParaRPr sz="3000">
              <a:solidFill>
                <a:schemeClr val="lt1"/>
              </a:solidFill>
            </a:endParaRPr>
          </a:p>
        </p:txBody>
      </p:sp>
      <p:sp>
        <p:nvSpPr>
          <p:cNvPr id="312" name="Google Shape;312;p24"/>
          <p:cNvSpPr txBox="1"/>
          <p:nvPr/>
        </p:nvSpPr>
        <p:spPr>
          <a:xfrm>
            <a:off x="400432" y="5857835"/>
            <a:ext cx="3534000" cy="857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ИНН:</a:t>
            </a:r>
            <a:r>
              <a:rPr lang="ru-RU" sz="2000" dirty="0">
                <a:latin typeface="Century Schoolbook"/>
                <a:ea typeface="Century Schoolbook"/>
                <a:cs typeface="Century Schoolbook"/>
                <a:sym typeface="Century Schoolbook"/>
              </a:rPr>
              <a:t> 3444278229 </a:t>
            </a:r>
            <a:endParaRPr sz="2000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ОГРН: </a:t>
            </a:r>
            <a:r>
              <a:rPr lang="ru-RU" sz="2000" dirty="0">
                <a:latin typeface="Century Schoolbook"/>
                <a:ea typeface="Century Schoolbook"/>
                <a:cs typeface="Century Schoolbook"/>
                <a:sym typeface="Century Schoolbook"/>
              </a:rPr>
              <a:t>1223400008017 </a:t>
            </a:r>
            <a:endParaRPr sz="2000" dirty="0"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313" name="Google Shape;313;p24"/>
          <p:cNvSpPr txBox="1">
            <a:spLocks noGrp="1"/>
          </p:cNvSpPr>
          <p:nvPr>
            <p:ph type="ctrTitle"/>
          </p:nvPr>
        </p:nvSpPr>
        <p:spPr>
          <a:xfrm>
            <a:off x="111800" y="228250"/>
            <a:ext cx="11984400" cy="13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t" anchorCtr="0">
            <a:noAutofit/>
          </a:bodyPr>
          <a:lstStyle/>
          <a:p>
            <a:pPr marL="0" marR="0" lvl="0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ru-RU" sz="3000" b="1" dirty="0">
                <a:solidFill>
                  <a:schemeClr val="tx1"/>
                </a:solidFill>
              </a:rPr>
              <a:t>ООО «Научно-Производственный Центр ЭКОВЕНТ»</a:t>
            </a:r>
            <a:endParaRPr sz="3000" b="1" dirty="0">
              <a:solidFill>
                <a:schemeClr val="tx1"/>
              </a:solidFill>
            </a:endParaRPr>
          </a:p>
        </p:txBody>
      </p:sp>
      <p:sp>
        <p:nvSpPr>
          <p:cNvPr id="315" name="Google Shape;315;p24"/>
          <p:cNvSpPr txBox="1"/>
          <p:nvPr/>
        </p:nvSpPr>
        <p:spPr>
          <a:xfrm>
            <a:off x="4398372" y="6009964"/>
            <a:ext cx="3424528" cy="547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ctr" anchorCtr="0">
            <a:norm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None/>
            </a:pPr>
            <a:r>
              <a:rPr lang="ru-RU" sz="20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npc.ekovent@gmail.com</a:t>
            </a:r>
            <a:endParaRPr sz="20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320" name="Google Shape;32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000" y="120150"/>
            <a:ext cx="1094336" cy="7509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315;p24">
            <a:extLst>
              <a:ext uri="{FF2B5EF4-FFF2-40B4-BE49-F238E27FC236}">
                <a16:creationId xmlns:a16="http://schemas.microsoft.com/office/drawing/2014/main" id="{D51ED19D-B33C-E17E-8552-1A649AAF14BE}"/>
              </a:ext>
            </a:extLst>
          </p:cNvPr>
          <p:cNvSpPr txBox="1"/>
          <p:nvPr/>
        </p:nvSpPr>
        <p:spPr>
          <a:xfrm>
            <a:off x="9227399" y="3683699"/>
            <a:ext cx="2422898" cy="713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t" anchorCtr="0">
            <a:normAutofit fontScale="85000" lnSpcReduction="20000"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None/>
            </a:pPr>
            <a:r>
              <a:rPr lang="ru-RU" sz="20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Материально-техническая            база</a:t>
            </a:r>
            <a:endParaRPr sz="20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1" name="Google Shape;315;p24">
            <a:extLst>
              <a:ext uri="{FF2B5EF4-FFF2-40B4-BE49-F238E27FC236}">
                <a16:creationId xmlns:a16="http://schemas.microsoft.com/office/drawing/2014/main" id="{6D51A3EF-838A-1B06-8776-90847965A7D3}"/>
              </a:ext>
            </a:extLst>
          </p:cNvPr>
          <p:cNvSpPr txBox="1"/>
          <p:nvPr/>
        </p:nvSpPr>
        <p:spPr>
          <a:xfrm>
            <a:off x="442136" y="3639900"/>
            <a:ext cx="2619359" cy="806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t" anchorCtr="0">
            <a:noAutofit/>
          </a:bodyPr>
          <a:lstStyle/>
          <a:p>
            <a:pPr algn="ctr">
              <a:lnSpc>
                <a:spcPct val="75000"/>
              </a:lnSpc>
              <a:buClr>
                <a:schemeClr val="accent1"/>
              </a:buClr>
              <a:buSzPts val="1700"/>
            </a:pPr>
            <a:r>
              <a:rPr lang="ru-RU" sz="1700" b="1" dirty="0">
                <a:latin typeface="Century Schoolbook"/>
                <a:sym typeface="Century Schoolbook"/>
              </a:rPr>
              <a:t>Результаты исследования. Доказательная база</a:t>
            </a:r>
            <a:endParaRPr sz="1700" b="1" dirty="0">
              <a:latin typeface="Century Schoolbook"/>
              <a:sym typeface="Century Schoolbook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177292-A52F-41D4-74C0-28050FB9E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641" y="1103077"/>
            <a:ext cx="2473854" cy="243598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C9010D-CF93-3F33-4AA3-FBEA3FD2B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5226" y="1101226"/>
            <a:ext cx="2422898" cy="2422898"/>
          </a:xfrm>
          <a:prstGeom prst="rect">
            <a:avLst/>
          </a:prstGeom>
        </p:spPr>
      </p:pic>
      <p:sp>
        <p:nvSpPr>
          <p:cNvPr id="5" name="Google Shape;315;p24">
            <a:extLst>
              <a:ext uri="{FF2B5EF4-FFF2-40B4-BE49-F238E27FC236}">
                <a16:creationId xmlns:a16="http://schemas.microsoft.com/office/drawing/2014/main" id="{A4D548DB-ED2F-A97D-CBB3-B60939890658}"/>
              </a:ext>
            </a:extLst>
          </p:cNvPr>
          <p:cNvSpPr txBox="1"/>
          <p:nvPr/>
        </p:nvSpPr>
        <p:spPr>
          <a:xfrm>
            <a:off x="6492756" y="3675054"/>
            <a:ext cx="2178916" cy="713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t" anchorCtr="0">
            <a:normAutofit fontScale="85000" lnSpcReduction="20000"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None/>
            </a:pPr>
            <a:r>
              <a:rPr lang="ru-RU" sz="20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Письма поддержки проекта</a:t>
            </a:r>
            <a:endParaRPr sz="20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9C2E18-9562-2EB2-9C02-1173F5C112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7399" y="1101227"/>
            <a:ext cx="2445486" cy="2432966"/>
          </a:xfrm>
          <a:prstGeom prst="rect">
            <a:avLst/>
          </a:prstGeom>
        </p:spPr>
      </p:pic>
      <p:sp>
        <p:nvSpPr>
          <p:cNvPr id="2" name="Google Shape;315;p24">
            <a:extLst>
              <a:ext uri="{FF2B5EF4-FFF2-40B4-BE49-F238E27FC236}">
                <a16:creationId xmlns:a16="http://schemas.microsoft.com/office/drawing/2014/main" id="{4AC65764-7AF1-259E-BA4C-012FF79FE0DB}"/>
              </a:ext>
            </a:extLst>
          </p:cNvPr>
          <p:cNvSpPr txBox="1"/>
          <p:nvPr/>
        </p:nvSpPr>
        <p:spPr>
          <a:xfrm>
            <a:off x="3515226" y="3683699"/>
            <a:ext cx="2422898" cy="713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t" anchorCtr="0">
            <a:normAutofit fontScale="85000" lnSpcReduction="20000"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None/>
            </a:pPr>
            <a:r>
              <a:rPr lang="ru-RU" sz="20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Компетенции команды </a:t>
            </a:r>
          </a:p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None/>
            </a:pPr>
            <a:r>
              <a:rPr lang="ru-RU" sz="20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проекта</a:t>
            </a:r>
            <a:endParaRPr sz="20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58DAC42-1373-0F63-92FF-C0308D97B1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2117" y="1101226"/>
            <a:ext cx="2428772" cy="243296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4E31B07-5E88-4F36-CC4C-C72C4359C05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3000" smtClean="0">
                <a:solidFill>
                  <a:schemeClr val="bg1"/>
                </a:solidFill>
              </a:rPr>
              <a:t>2</a:t>
            </a:fld>
            <a:endParaRPr lang="ru-RU" sz="3000" dirty="0">
              <a:solidFill>
                <a:schemeClr val="bg1"/>
              </a:solidFill>
            </a:endParaRPr>
          </a:p>
        </p:txBody>
      </p:sp>
      <p:sp>
        <p:nvSpPr>
          <p:cNvPr id="3" name="Google Shape;114;p16">
            <a:extLst>
              <a:ext uri="{FF2B5EF4-FFF2-40B4-BE49-F238E27FC236}">
                <a16:creationId xmlns:a16="http://schemas.microsoft.com/office/drawing/2014/main" id="{982396FD-8F11-07DB-4C89-587DC85DE457}"/>
              </a:ext>
            </a:extLst>
          </p:cNvPr>
          <p:cNvSpPr/>
          <p:nvPr/>
        </p:nvSpPr>
        <p:spPr>
          <a:xfrm>
            <a:off x="0" y="-39675"/>
            <a:ext cx="12195300" cy="8007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4" name="Picture 2" descr="Открыт сбор идей на форум «Сильные идеи для нового времени» — 2023">
            <a:extLst>
              <a:ext uri="{FF2B5EF4-FFF2-40B4-BE49-F238E27FC236}">
                <a16:creationId xmlns:a16="http://schemas.microsoft.com/office/drawing/2014/main" id="{725C8964-E719-7F25-B23B-22CFDCE320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7" b="19674"/>
          <a:stretch/>
        </p:blipFill>
        <p:spPr bwMode="auto">
          <a:xfrm>
            <a:off x="10361606" y="-94380"/>
            <a:ext cx="1748235" cy="85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15;p16">
            <a:extLst>
              <a:ext uri="{FF2B5EF4-FFF2-40B4-BE49-F238E27FC236}">
                <a16:creationId xmlns:a16="http://schemas.microsoft.com/office/drawing/2014/main" id="{ADA253B1-38C4-2F6A-8A33-79A7A5138D4A}"/>
              </a:ext>
            </a:extLst>
          </p:cNvPr>
          <p:cNvSpPr txBox="1"/>
          <p:nvPr/>
        </p:nvSpPr>
        <p:spPr>
          <a:xfrm>
            <a:off x="1324107" y="-39675"/>
            <a:ext cx="9221400" cy="8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entury Schoolbook"/>
              <a:buNone/>
            </a:pPr>
            <a:r>
              <a:rPr lang="ru-RU" sz="26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Проблема</a:t>
            </a:r>
            <a:endParaRPr sz="26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6" name="Google Shape;133;p17" descr="Эковент">
            <a:extLst>
              <a:ext uri="{FF2B5EF4-FFF2-40B4-BE49-F238E27FC236}">
                <a16:creationId xmlns:a16="http://schemas.microsoft.com/office/drawing/2014/main" id="{3B62FA60-EFA7-454B-3803-A47534F7D98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074" y="26001"/>
            <a:ext cx="970100" cy="6693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4CD0E5-5988-3845-5C23-A4C403C302A0}"/>
              </a:ext>
            </a:extLst>
          </p:cNvPr>
          <p:cNvSpPr txBox="1"/>
          <p:nvPr/>
        </p:nvSpPr>
        <p:spPr>
          <a:xfrm>
            <a:off x="33360" y="3005527"/>
            <a:ext cx="3860710" cy="1007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Aft>
                <a:spcPts val="300"/>
              </a:spcAft>
            </a:pPr>
            <a:r>
              <a:rPr lang="ru-RU" sz="1500" b="1" dirty="0">
                <a:solidFill>
                  <a:schemeClr val="tx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Первопричины заболеваемости инфекционными и паразитарными болезнями в РФ в 2022г</a:t>
            </a:r>
          </a:p>
          <a:p>
            <a:pPr algn="ctr">
              <a:lnSpc>
                <a:spcPct val="85000"/>
              </a:lnSpc>
              <a:spcAft>
                <a:spcPts val="300"/>
              </a:spcAft>
            </a:pPr>
            <a:r>
              <a:rPr lang="ru-RU" sz="1100" dirty="0">
                <a:solidFill>
                  <a:schemeClr val="tx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(по количеству случаев заболеваний с впервые установленным диагнозом)  </a:t>
            </a:r>
            <a:endParaRPr lang="ru-RU" sz="1100" dirty="0">
              <a:solidFill>
                <a:schemeClr val="tx1"/>
              </a:solidFill>
            </a:endParaRPr>
          </a:p>
        </p:txBody>
      </p:sp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248B6A34-F117-3E2F-101B-014CB87C91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4041301"/>
              </p:ext>
            </p:extLst>
          </p:nvPr>
        </p:nvGraphicFramePr>
        <p:xfrm>
          <a:off x="4056835" y="4614913"/>
          <a:ext cx="3608441" cy="1471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6B73DAEF-7968-0FC2-49E5-D691DDA624E9}"/>
              </a:ext>
            </a:extLst>
          </p:cNvPr>
          <p:cNvSpPr txBox="1"/>
          <p:nvPr/>
        </p:nvSpPr>
        <p:spPr>
          <a:xfrm>
            <a:off x="49075" y="916962"/>
            <a:ext cx="56867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b="1" dirty="0">
                <a:latin typeface="Century Schoolbook"/>
              </a:rPr>
              <a:t>Высокий уровень заражения инфекционными и паразитарными заболеваниями с аэрозольным механизмом передачи возбудителя при длительном пребывании в помещениях    с массовым скоплением людей </a:t>
            </a:r>
            <a:endParaRPr lang="ru-RU" sz="2000" dirty="0"/>
          </a:p>
        </p:txBody>
      </p:sp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13446A15-F3D3-A563-5D78-C17B4AA6AA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3804294"/>
              </p:ext>
            </p:extLst>
          </p:nvPr>
        </p:nvGraphicFramePr>
        <p:xfrm>
          <a:off x="56257" y="4010917"/>
          <a:ext cx="3814916" cy="2684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BB0CE1A7-684A-5820-FE30-9C92B977217E}"/>
              </a:ext>
            </a:extLst>
          </p:cNvPr>
          <p:cNvSpPr txBox="1"/>
          <p:nvPr/>
        </p:nvSpPr>
        <p:spPr>
          <a:xfrm>
            <a:off x="9037499" y="6086085"/>
            <a:ext cx="1324107" cy="549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По данным исследований и Росстат </a:t>
            </a:r>
            <a:endParaRPr lang="ru-RU" sz="1100" b="1" dirty="0"/>
          </a:p>
        </p:txBody>
      </p:sp>
      <p:graphicFrame>
        <p:nvGraphicFramePr>
          <p:cNvPr id="20" name="Диаграмма 19">
            <a:extLst>
              <a:ext uri="{FF2B5EF4-FFF2-40B4-BE49-F238E27FC236}">
                <a16:creationId xmlns:a16="http://schemas.microsoft.com/office/drawing/2014/main" id="{DF1A6D83-151C-80B9-DE8C-139125DFA2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5118966"/>
              </p:ext>
            </p:extLst>
          </p:nvPr>
        </p:nvGraphicFramePr>
        <p:xfrm>
          <a:off x="4056838" y="2974061"/>
          <a:ext cx="3608440" cy="1809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C3C45BA4-118F-2953-BAA2-41ACB11B4623}"/>
              </a:ext>
            </a:extLst>
          </p:cNvPr>
          <p:cNvSpPr txBox="1"/>
          <p:nvPr/>
        </p:nvSpPr>
        <p:spPr>
          <a:xfrm>
            <a:off x="4056832" y="6323131"/>
            <a:ext cx="3588481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5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Заболеваемость населения РФ,</a:t>
            </a:r>
          </a:p>
          <a:p>
            <a:pPr algn="ctr">
              <a:lnSpc>
                <a:spcPct val="90000"/>
              </a:lnSpc>
            </a:pPr>
            <a:r>
              <a:rPr lang="ru-RU" sz="15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тыс. случаев </a:t>
            </a:r>
            <a:endParaRPr lang="ru-RU" sz="15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6A18CCF-E526-B8C4-EE20-815F3790044E}"/>
              </a:ext>
            </a:extLst>
          </p:cNvPr>
          <p:cNvSpPr txBox="1"/>
          <p:nvPr/>
        </p:nvSpPr>
        <p:spPr>
          <a:xfrm>
            <a:off x="4056832" y="3166624"/>
            <a:ext cx="3588481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b="1" dirty="0">
                <a:solidFill>
                  <a:srgbClr val="CC000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ОРВИ</a:t>
            </a:r>
            <a:endParaRPr lang="ru-RU" sz="1600" b="1" dirty="0">
              <a:solidFill>
                <a:srgbClr val="CC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72F74D-9827-435E-33D9-A6009F7C39DA}"/>
              </a:ext>
            </a:extLst>
          </p:cNvPr>
          <p:cNvSpPr txBox="1"/>
          <p:nvPr/>
        </p:nvSpPr>
        <p:spPr>
          <a:xfrm>
            <a:off x="4056833" y="4774146"/>
            <a:ext cx="2539488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b="1" dirty="0">
                <a:solidFill>
                  <a:srgbClr val="CC000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Грипп</a:t>
            </a:r>
            <a:endParaRPr lang="ru-RU" sz="1600" b="1" dirty="0">
              <a:solidFill>
                <a:srgbClr val="CC0000"/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6C5F54A-A88E-4507-B632-E1606016C052}"/>
              </a:ext>
            </a:extLst>
          </p:cNvPr>
          <p:cNvSpPr/>
          <p:nvPr/>
        </p:nvSpPr>
        <p:spPr>
          <a:xfrm>
            <a:off x="4042047" y="3102042"/>
            <a:ext cx="3623229" cy="3160228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Google Shape;123;p16">
            <a:extLst>
              <a:ext uri="{FF2B5EF4-FFF2-40B4-BE49-F238E27FC236}">
                <a16:creationId xmlns:a16="http://schemas.microsoft.com/office/drawing/2014/main" id="{ED25CAA7-F53B-BDCF-2A80-EF40170912D4}"/>
              </a:ext>
            </a:extLst>
          </p:cNvPr>
          <p:cNvSpPr txBox="1"/>
          <p:nvPr/>
        </p:nvSpPr>
        <p:spPr>
          <a:xfrm>
            <a:off x="5869855" y="792974"/>
            <a:ext cx="5355740" cy="2192878"/>
          </a:xfrm>
          <a:prstGeom prst="accentBorderCallout1">
            <a:avLst>
              <a:gd name="adj1" fmla="val 90614"/>
              <a:gd name="adj2" fmla="val -2779"/>
              <a:gd name="adj3" fmla="val 91431"/>
              <a:gd name="adj4" fmla="val -103105"/>
            </a:avLst>
          </a:prstGeom>
          <a:noFill/>
          <a:ln>
            <a:solidFill>
              <a:srgbClr val="CC0000"/>
            </a:solidFill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lvl="0" indent="-28575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в 6 раз риск развития ОРВИ</a:t>
            </a:r>
            <a:r>
              <a:rPr lang="ru-RU" sz="16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следующие 5 дней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повышают поездки в общественном транспорте</a:t>
            </a:r>
          </a:p>
          <a:p>
            <a:pPr marL="285750" lvl="0" indent="-285750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в  16,8%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случаев в воздушной среде учебных помещений определено наличие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плесневых грибов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           </a:t>
            </a:r>
            <a:r>
              <a:rPr lang="ru-RU" sz="20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в 6,3%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патогенной микрофлоры</a:t>
            </a:r>
          </a:p>
          <a:p>
            <a:pPr marL="285750" lvl="0" indent="-285750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  <a:sym typeface="Century Schoolbook"/>
              </a:rPr>
              <a:t>22,5 млн. случаев </a:t>
            </a:r>
            <a:r>
              <a:rPr lang="ru-RU" sz="1600" dirty="0">
                <a:latin typeface="Times New Roman" pitchFamily="18" charset="0"/>
                <a:cs typeface="Times New Roman" pitchFamily="18" charset="0"/>
                <a:sym typeface="Century Schoolbook"/>
              </a:rPr>
              <a:t>инфекций, связанных с оказанием медицинской помощи (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  <a:sym typeface="Century Schoolbook"/>
              </a:rPr>
              <a:t>ИСМП</a:t>
            </a:r>
            <a:r>
              <a:rPr lang="ru-RU" sz="1600" dirty="0">
                <a:latin typeface="Times New Roman" pitchFamily="18" charset="0"/>
                <a:cs typeface="Times New Roman" pitchFamily="18" charset="0"/>
                <a:sym typeface="Century Schoolbook"/>
              </a:rPr>
              <a:t>) в РФ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E25CB9E-7053-767F-E84E-B922906EDA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98162" y="5781908"/>
            <a:ext cx="1099272" cy="10824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8D0110-8106-765D-189F-4768EE61976B}"/>
              </a:ext>
            </a:extLst>
          </p:cNvPr>
          <p:cNvSpPr txBox="1"/>
          <p:nvPr/>
        </p:nvSpPr>
        <p:spPr>
          <a:xfrm>
            <a:off x="7757696" y="3092361"/>
            <a:ext cx="3467899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schemeClr val="tx1"/>
                </a:solidFill>
                <a:latin typeface="Century Schoolbook"/>
              </a:rPr>
              <a:t>Ущерб, обусловленный заболеваемостью ОРИВДП работающего населения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2C68F3-10B3-7C25-A351-94ED68ACB72F}"/>
              </a:ext>
            </a:extLst>
          </p:cNvPr>
          <p:cNvSpPr txBox="1"/>
          <p:nvPr/>
        </p:nvSpPr>
        <p:spPr>
          <a:xfrm>
            <a:off x="383" y="6138190"/>
            <a:ext cx="2246892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u="none" strike="noStrike" baseline="0" dirty="0">
                <a:latin typeface="Century Schoolbook" panose="02040604050505020304" pitchFamily="18" charset="0"/>
              </a:rPr>
              <a:t>ОРИВДП - </a:t>
            </a:r>
            <a:r>
              <a:rPr lang="ru-RU" sz="1050" b="0" u="none" strike="noStrike" baseline="0" dirty="0">
                <a:latin typeface="Century Schoolbook" panose="02040604050505020304" pitchFamily="18" charset="0"/>
              </a:rPr>
              <a:t>Острые респираторные инфекции верхних дыхательных путей</a:t>
            </a:r>
            <a:endParaRPr lang="ru-RU" sz="1050" dirty="0">
              <a:latin typeface="Century Schoolbook" panose="020406040505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085BC0-1C79-3951-48D8-60BF3AECAFE0}"/>
              </a:ext>
            </a:extLst>
          </p:cNvPr>
          <p:cNvSpPr txBox="1"/>
          <p:nvPr/>
        </p:nvSpPr>
        <p:spPr>
          <a:xfrm>
            <a:off x="2375154" y="6252048"/>
            <a:ext cx="17570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0" i="0" u="none" strike="noStrike" baseline="0" dirty="0">
                <a:latin typeface="Century Schoolbook" panose="02040604050505020304" pitchFamily="18" charset="0"/>
              </a:rPr>
              <a:t>из них</a:t>
            </a:r>
          </a:p>
          <a:p>
            <a:pPr algn="ctr"/>
            <a:r>
              <a:rPr lang="ru-RU" sz="1400" b="1" i="0" u="none" strike="noStrike" baseline="0" dirty="0">
                <a:solidFill>
                  <a:srgbClr val="CC0000"/>
                </a:solidFill>
                <a:latin typeface="Century Schoolbook" panose="02040604050505020304" pitchFamily="18" charset="0"/>
              </a:rPr>
              <a:t> 70% ОРИВДП</a:t>
            </a:r>
            <a:endParaRPr lang="ru-RU" b="1" dirty="0">
              <a:solidFill>
                <a:srgbClr val="CC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C71AB7-E82F-7AA0-FCE8-D4D58A174A8D}"/>
              </a:ext>
            </a:extLst>
          </p:cNvPr>
          <p:cNvSpPr txBox="1"/>
          <p:nvPr/>
        </p:nvSpPr>
        <p:spPr>
          <a:xfrm>
            <a:off x="9002265" y="5012553"/>
            <a:ext cx="225844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500" b="1" dirty="0">
                <a:solidFill>
                  <a:schemeClr val="tx1"/>
                </a:solidFill>
                <a:latin typeface="Century Schoolbook"/>
              </a:rPr>
              <a:t>Потери трудового потенциала в год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F901517-69CC-16DF-A17C-EBC992FD1C4C}"/>
              </a:ext>
            </a:extLst>
          </p:cNvPr>
          <p:cNvSpPr txBox="1"/>
          <p:nvPr/>
        </p:nvSpPr>
        <p:spPr>
          <a:xfrm>
            <a:off x="7998075" y="4908119"/>
            <a:ext cx="1687526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3200" b="1" dirty="0">
                <a:solidFill>
                  <a:srgbClr val="CC000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939</a:t>
            </a:r>
          </a:p>
          <a:p>
            <a:pPr>
              <a:lnSpc>
                <a:spcPct val="80000"/>
              </a:lnSpc>
            </a:pPr>
            <a:r>
              <a:rPr lang="ru-RU" b="1" dirty="0">
                <a:solidFill>
                  <a:srgbClr val="CC000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тыс. дней</a:t>
            </a:r>
            <a:endParaRPr lang="ru-RU" dirty="0">
              <a:solidFill>
                <a:srgbClr val="CC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0A14EF9-8BDC-0D6D-E5AF-390CEA502897}"/>
              </a:ext>
            </a:extLst>
          </p:cNvPr>
          <p:cNvSpPr txBox="1"/>
          <p:nvPr/>
        </p:nvSpPr>
        <p:spPr>
          <a:xfrm>
            <a:off x="7998075" y="4046928"/>
            <a:ext cx="1687526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3200" b="1" dirty="0">
                <a:solidFill>
                  <a:srgbClr val="CC000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13,5</a:t>
            </a:r>
          </a:p>
          <a:p>
            <a:pPr>
              <a:lnSpc>
                <a:spcPct val="80000"/>
              </a:lnSpc>
            </a:pPr>
            <a:r>
              <a:rPr lang="ru-RU" b="1" dirty="0">
                <a:solidFill>
                  <a:srgbClr val="CC000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млрд руб.</a:t>
            </a:r>
            <a:endParaRPr lang="ru-RU" dirty="0">
              <a:solidFill>
                <a:srgbClr val="CC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47C0D5E-807E-2C7B-6714-628E71261EA6}"/>
              </a:ext>
            </a:extLst>
          </p:cNvPr>
          <p:cNvSpPr txBox="1"/>
          <p:nvPr/>
        </p:nvSpPr>
        <p:spPr>
          <a:xfrm>
            <a:off x="9002264" y="4132092"/>
            <a:ext cx="235153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500" b="1" dirty="0">
                <a:solidFill>
                  <a:schemeClr val="tx1"/>
                </a:solidFill>
                <a:latin typeface="Century Schoolbook"/>
              </a:rPr>
              <a:t>Недопроизведенный ВВП (потери)</a:t>
            </a:r>
          </a:p>
        </p:txBody>
      </p:sp>
    </p:spTree>
    <p:extLst>
      <p:ext uri="{BB962C8B-B14F-4D97-AF65-F5344CB8AC3E}">
        <p14:creationId xmlns:p14="http://schemas.microsoft.com/office/powerpoint/2010/main" val="3594414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7"/>
          <p:cNvSpPr txBox="1">
            <a:spLocks noGrp="1"/>
          </p:cNvSpPr>
          <p:nvPr>
            <p:ph type="sldNum" idx="12"/>
          </p:nvPr>
        </p:nvSpPr>
        <p:spPr>
          <a:xfrm>
            <a:off x="11295943" y="6172200"/>
            <a:ext cx="914700" cy="5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3000">
                <a:solidFill>
                  <a:schemeClr val="lt1"/>
                </a:solidFill>
              </a:rPr>
              <a:t>3</a:t>
            </a:fld>
            <a:endParaRPr sz="3000">
              <a:solidFill>
                <a:schemeClr val="lt1"/>
              </a:solidFill>
            </a:endParaRPr>
          </a:p>
        </p:txBody>
      </p:sp>
      <p:sp>
        <p:nvSpPr>
          <p:cNvPr id="130" name="Google Shape;130;p17"/>
          <p:cNvSpPr txBox="1"/>
          <p:nvPr/>
        </p:nvSpPr>
        <p:spPr>
          <a:xfrm>
            <a:off x="2609275" y="4748100"/>
            <a:ext cx="5939100" cy="1934335"/>
          </a:xfrm>
          <a:prstGeom prst="rect">
            <a:avLst/>
          </a:prstGeom>
          <a:noFill/>
          <a:ln w="28575" cap="flat" cmpd="sng">
            <a:solidFill>
              <a:srgbClr val="4372C3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50" tIns="45700" rIns="91450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1" dirty="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1" dirty="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 b="1" dirty="0">
                <a:solidFill>
                  <a:srgbClr val="0054A8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НАЗНАЧЕНИЕ: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1" dirty="0">
              <a:solidFill>
                <a:srgbClr val="0054A8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 b="1" dirty="0">
                <a:solidFill>
                  <a:srgbClr val="0054A8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профилактика распространения инфекций с аэрозольным механизмом передачи возбудителя</a:t>
            </a:r>
            <a:endParaRPr sz="1900" dirty="0">
              <a:solidFill>
                <a:srgbClr val="0054A8"/>
              </a:solidFill>
            </a:endParaRPr>
          </a:p>
        </p:txBody>
      </p:sp>
      <p:sp>
        <p:nvSpPr>
          <p:cNvPr id="131" name="Google Shape;131;p17"/>
          <p:cNvSpPr/>
          <p:nvPr/>
        </p:nvSpPr>
        <p:spPr>
          <a:xfrm>
            <a:off x="0" y="-39675"/>
            <a:ext cx="12195300" cy="8007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32" name="Google Shape;132;p17"/>
          <p:cNvSpPr txBox="1"/>
          <p:nvPr/>
        </p:nvSpPr>
        <p:spPr>
          <a:xfrm>
            <a:off x="1324100" y="2977"/>
            <a:ext cx="9221400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entury Schoolbook"/>
              <a:buNone/>
            </a:pPr>
            <a:r>
              <a:rPr lang="ru-RU" sz="2600" b="1">
                <a:latin typeface="Century Schoolbook"/>
                <a:ea typeface="Century Schoolbook"/>
                <a:cs typeface="Century Schoolbook"/>
                <a:sym typeface="Century Schoolbook"/>
              </a:rPr>
              <a:t>Решение проблемы</a:t>
            </a:r>
            <a:endParaRPr sz="2600" b="1"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133" name="Google Shape;133;p17" descr="Эковен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074" y="26001"/>
            <a:ext cx="970100" cy="66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5525" y="1946675"/>
            <a:ext cx="3794098" cy="2446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1998" y="1606089"/>
            <a:ext cx="3161700" cy="2227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1359169" flipH="1">
            <a:off x="7317820" y="2009288"/>
            <a:ext cx="2529094" cy="147199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7"/>
          <p:cNvSpPr txBox="1"/>
          <p:nvPr/>
        </p:nvSpPr>
        <p:spPr>
          <a:xfrm>
            <a:off x="7700366" y="3590797"/>
            <a:ext cx="3351000" cy="1034089"/>
          </a:xfrm>
          <a:prstGeom prst="rect">
            <a:avLst/>
          </a:prstGeom>
          <a:noFill/>
          <a:ln w="9525" cap="flat" cmpd="sng">
            <a:solidFill>
              <a:srgbClr val="4372C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50" tIns="45700" rIns="91450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ru-RU" sz="1700" b="1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ВОЛГОГРАДСКИЙ ГОСУДАРСТВЕННЫЙ ТЕХНИЧЕСКИЙ УНИВЕРСИТЕТ </a:t>
            </a:r>
            <a:endParaRPr sz="1700" b="1" dirty="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38" name="Google Shape;138;p17"/>
          <p:cNvSpPr txBox="1"/>
          <p:nvPr/>
        </p:nvSpPr>
        <p:spPr>
          <a:xfrm>
            <a:off x="3665525" y="913425"/>
            <a:ext cx="3794100" cy="4050309"/>
          </a:xfrm>
          <a:prstGeom prst="rect">
            <a:avLst/>
          </a:prstGeom>
          <a:noFill/>
          <a:ln w="9525" cap="flat" cmpd="sng">
            <a:solidFill>
              <a:srgbClr val="4372C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 b="1" dirty="0">
                <a:solidFill>
                  <a:srgbClr val="0054A8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эффективность обеззараживания воздуха</a:t>
            </a:r>
            <a:r>
              <a:rPr lang="ru-RU" sz="2000" b="1" dirty="0">
                <a:solidFill>
                  <a:srgbClr val="0054A8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ru-RU" sz="3200" b="1" dirty="0">
                <a:solidFill>
                  <a:srgbClr val="CC000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99,9%</a:t>
            </a:r>
            <a:r>
              <a:rPr lang="ru-RU" sz="2000" b="1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endParaRPr sz="2000" b="1" dirty="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1" dirty="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 dirty="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39" name="Google Shape;139;p17"/>
          <p:cNvSpPr txBox="1"/>
          <p:nvPr/>
        </p:nvSpPr>
        <p:spPr>
          <a:xfrm>
            <a:off x="240880" y="1232580"/>
            <a:ext cx="3094800" cy="1034400"/>
          </a:xfrm>
          <a:prstGeom prst="rect">
            <a:avLst/>
          </a:prstGeom>
          <a:noFill/>
          <a:ln w="9525" cap="flat" cmpd="sng">
            <a:solidFill>
              <a:srgbClr val="4372C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50" tIns="45700" rIns="91450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ru-RU" sz="1700" b="1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НАУЧНО- ПРОИЗВОДСТВЕННЫЙ ЦЕНТР </a:t>
            </a:r>
            <a:endParaRPr sz="1700" b="1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ru-RU" sz="1700" b="1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ЭКОВЕНТ</a:t>
            </a:r>
            <a:endParaRPr sz="1700" b="1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40" name="Google Shape;140;p17"/>
          <p:cNvSpPr txBox="1"/>
          <p:nvPr/>
        </p:nvSpPr>
        <p:spPr>
          <a:xfrm>
            <a:off x="3652752" y="3857408"/>
            <a:ext cx="3817971" cy="1235366"/>
          </a:xfrm>
          <a:prstGeom prst="rect">
            <a:avLst/>
          </a:prstGeom>
          <a:solidFill>
            <a:srgbClr val="4372C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50" tIns="45700" rIns="9145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" b="1" dirty="0">
              <a:solidFill>
                <a:srgbClr val="FFFFFF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ru-RU" sz="2000" b="1" dirty="0">
              <a:solidFill>
                <a:srgbClr val="FFFFFF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900" b="1" dirty="0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ПРОФЕССИОНАЛЬНАЯ </a:t>
            </a:r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900" b="1" dirty="0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ЭКО-СИСТЕМА </a:t>
            </a:r>
            <a:r>
              <a:rPr lang="en-US" sz="1900" b="1" dirty="0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PIAS</a:t>
            </a:r>
            <a:endParaRPr sz="1900" b="1" dirty="0">
              <a:solidFill>
                <a:srgbClr val="FFFFFF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2" name="Picture 2" descr="Открыт сбор идей на форум «Сильные идеи для нового времени» — 2023">
            <a:extLst>
              <a:ext uri="{FF2B5EF4-FFF2-40B4-BE49-F238E27FC236}">
                <a16:creationId xmlns:a16="http://schemas.microsoft.com/office/drawing/2014/main" id="{0C91CC6A-24E1-E916-7DEE-5D38B46A28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7" b="19674"/>
          <a:stretch/>
        </p:blipFill>
        <p:spPr bwMode="auto">
          <a:xfrm>
            <a:off x="10361606" y="-94380"/>
            <a:ext cx="1748235" cy="85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C32DE8-C0A3-7A09-44B9-A73675E6A79F}"/>
              </a:ext>
            </a:extLst>
          </p:cNvPr>
          <p:cNvSpPr txBox="1"/>
          <p:nvPr/>
        </p:nvSpPr>
        <p:spPr>
          <a:xfrm>
            <a:off x="8956690" y="4946010"/>
            <a:ext cx="156001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dirty="0">
                <a:solidFill>
                  <a:srgbClr val="0054A8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Оригинальная конструкция</a:t>
            </a:r>
            <a:endParaRPr lang="ru-RU" dirty="0">
              <a:solidFill>
                <a:srgbClr val="0054A8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2A9D79-DC7E-E41A-D9A7-893A13F0AFA8}"/>
              </a:ext>
            </a:extLst>
          </p:cNvPr>
          <p:cNvSpPr txBox="1"/>
          <p:nvPr/>
        </p:nvSpPr>
        <p:spPr>
          <a:xfrm>
            <a:off x="8956690" y="5735467"/>
            <a:ext cx="2339253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dirty="0">
                <a:solidFill>
                  <a:srgbClr val="0054A8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Инновационный способ обеспечения биобезопасности воздушной среды закрытых помещений </a:t>
            </a:r>
            <a:endParaRPr lang="ru-RU" b="1" dirty="0">
              <a:solidFill>
                <a:srgbClr val="0054A8"/>
              </a:solidFill>
            </a:endParaRPr>
          </a:p>
        </p:txBody>
      </p:sp>
      <p:sp>
        <p:nvSpPr>
          <p:cNvPr id="7" name="Равнобедренный треугольник 6">
            <a:extLst>
              <a:ext uri="{FF2B5EF4-FFF2-40B4-BE49-F238E27FC236}">
                <a16:creationId xmlns:a16="http://schemas.microsoft.com/office/drawing/2014/main" id="{B89E0753-8F82-D660-4DC7-A0F30A9A1A66}"/>
              </a:ext>
            </a:extLst>
          </p:cNvPr>
          <p:cNvSpPr/>
          <p:nvPr/>
        </p:nvSpPr>
        <p:spPr>
          <a:xfrm rot="5400000">
            <a:off x="8468428" y="5000559"/>
            <a:ext cx="490020" cy="342029"/>
          </a:xfrm>
          <a:prstGeom prst="triangle">
            <a:avLst/>
          </a:prstGeom>
          <a:solidFill>
            <a:srgbClr val="0054A8"/>
          </a:solidFill>
          <a:ln>
            <a:solidFill>
              <a:srgbClr val="0054A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>
            <a:extLst>
              <a:ext uri="{FF2B5EF4-FFF2-40B4-BE49-F238E27FC236}">
                <a16:creationId xmlns:a16="http://schemas.microsoft.com/office/drawing/2014/main" id="{C9D19651-DBFB-5CD5-8A6A-99FBEAF4956B}"/>
              </a:ext>
            </a:extLst>
          </p:cNvPr>
          <p:cNvSpPr/>
          <p:nvPr/>
        </p:nvSpPr>
        <p:spPr>
          <a:xfrm rot="5400000">
            <a:off x="8468428" y="6156837"/>
            <a:ext cx="490019" cy="342029"/>
          </a:xfrm>
          <a:prstGeom prst="triangle">
            <a:avLst/>
          </a:prstGeom>
          <a:solidFill>
            <a:srgbClr val="0054A8"/>
          </a:solidFill>
          <a:ln>
            <a:solidFill>
              <a:srgbClr val="0054A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 </a:t>
            </a:r>
          </a:p>
        </p:txBody>
      </p:sp>
      <p:sp>
        <p:nvSpPr>
          <p:cNvPr id="3" name="Google Shape;137;p17">
            <a:extLst>
              <a:ext uri="{FF2B5EF4-FFF2-40B4-BE49-F238E27FC236}">
                <a16:creationId xmlns:a16="http://schemas.microsoft.com/office/drawing/2014/main" id="{74EA122F-C2E3-4370-6E3A-35B230145CF3}"/>
              </a:ext>
            </a:extLst>
          </p:cNvPr>
          <p:cNvSpPr txBox="1"/>
          <p:nvPr/>
        </p:nvSpPr>
        <p:spPr>
          <a:xfrm>
            <a:off x="7700366" y="1509672"/>
            <a:ext cx="3351000" cy="1034400"/>
          </a:xfrm>
          <a:prstGeom prst="rect">
            <a:avLst/>
          </a:prstGeom>
          <a:noFill/>
          <a:ln w="9525" cap="flat" cmpd="sng">
            <a:solidFill>
              <a:srgbClr val="4372C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50" tIns="45700" rIns="91450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ru-RU" sz="1700" b="1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ВОЛГОГРАДСКИЙ ГОСУДАРСТВЕННЫЙ МЕДИЦИНСКИЙ УНИВЕРСИТЕТ </a:t>
            </a:r>
            <a:endParaRPr sz="1700" b="1" dirty="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6" name="Google Shape;136;p17">
            <a:extLst>
              <a:ext uri="{FF2B5EF4-FFF2-40B4-BE49-F238E27FC236}">
                <a16:creationId xmlns:a16="http://schemas.microsoft.com/office/drawing/2014/main" id="{F240B52E-763F-61E5-5C2E-1693CFB0CAE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16215" flipH="1" flipV="1">
            <a:off x="7336363" y="2665947"/>
            <a:ext cx="2529094" cy="1466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EB9144-BC93-38FB-B63A-142F094E4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0651" y="5954769"/>
            <a:ext cx="914700" cy="686585"/>
          </a:xfrm>
        </p:spPr>
        <p:txBody>
          <a:bodyPr>
            <a:normAutofit/>
          </a:bodyPr>
          <a:lstStyle/>
          <a:p>
            <a:fld id="{EEA58E0B-612E-43F2-BBDC-A192752DD8DE}" type="slidenum">
              <a:rPr lang="ru-RU" sz="3000" smtClean="0">
                <a:solidFill>
                  <a:schemeClr val="bg1"/>
                </a:solidFill>
              </a:rPr>
              <a:t>4</a:t>
            </a:fld>
            <a:endParaRPr lang="ru-RU" sz="3000" dirty="0">
              <a:solidFill>
                <a:schemeClr val="bg1"/>
              </a:solidFill>
            </a:endParaRPr>
          </a:p>
        </p:txBody>
      </p:sp>
      <p:grpSp>
        <p:nvGrpSpPr>
          <p:cNvPr id="8" name="Google Shape;124;p17">
            <a:extLst>
              <a:ext uri="{FF2B5EF4-FFF2-40B4-BE49-F238E27FC236}">
                <a16:creationId xmlns:a16="http://schemas.microsoft.com/office/drawing/2014/main" id="{BEB03CE3-5584-0A17-28E1-14B8B758B861}"/>
              </a:ext>
            </a:extLst>
          </p:cNvPr>
          <p:cNvGrpSpPr/>
          <p:nvPr/>
        </p:nvGrpSpPr>
        <p:grpSpPr>
          <a:xfrm>
            <a:off x="428124" y="1175865"/>
            <a:ext cx="10372436" cy="5268229"/>
            <a:chOff x="0" y="43365"/>
            <a:chExt cx="10765324" cy="4556702"/>
          </a:xfrm>
        </p:grpSpPr>
        <p:sp>
          <p:nvSpPr>
            <p:cNvPr id="9" name="Google Shape;125;p17">
              <a:extLst>
                <a:ext uri="{FF2B5EF4-FFF2-40B4-BE49-F238E27FC236}">
                  <a16:creationId xmlns:a16="http://schemas.microsoft.com/office/drawing/2014/main" id="{6B7A4E3C-A079-8B66-578F-53E9C92917BB}"/>
                </a:ext>
              </a:extLst>
            </p:cNvPr>
            <p:cNvSpPr/>
            <p:nvPr/>
          </p:nvSpPr>
          <p:spPr>
            <a:xfrm>
              <a:off x="141760" y="223090"/>
              <a:ext cx="5100727" cy="1244244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6" tIns="91426" rIns="91426" bIns="91426" anchor="ctr" anchorCtr="0">
              <a:noAutofit/>
            </a:bodyPr>
            <a:lstStyle/>
            <a:p>
              <a:endParaRPr sz="1600">
                <a:solidFill>
                  <a:schemeClr val="dk1"/>
                </a:solidFill>
              </a:endParaRPr>
            </a:p>
          </p:txBody>
        </p:sp>
        <p:sp>
          <p:nvSpPr>
            <p:cNvPr id="10" name="Google Shape;126;p17">
              <a:extLst>
                <a:ext uri="{FF2B5EF4-FFF2-40B4-BE49-F238E27FC236}">
                  <a16:creationId xmlns:a16="http://schemas.microsoft.com/office/drawing/2014/main" id="{E2B97785-A136-0F2D-99DD-F551A335BEBB}"/>
                </a:ext>
              </a:extLst>
            </p:cNvPr>
            <p:cNvSpPr txBox="1"/>
            <p:nvPr/>
          </p:nvSpPr>
          <p:spPr>
            <a:xfrm>
              <a:off x="141760" y="223090"/>
              <a:ext cx="5100727" cy="1244244"/>
            </a:xfrm>
            <a:prstGeom prst="rect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42706" tIns="60959" rIns="60959" bIns="60959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lt1"/>
                </a:buClr>
                <a:buSzPts val="1600"/>
              </a:pPr>
              <a:r>
                <a:rPr lang="ru-RU" sz="2000" b="1" dirty="0">
                  <a:solidFill>
                    <a:schemeClr val="dk1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Высокая </a:t>
              </a:r>
              <a:r>
                <a:rPr lang="ru-RU" sz="2000" b="1" dirty="0">
                  <a:latin typeface="Century Schoolbook"/>
                  <a:ea typeface="Century Schoolbook"/>
                  <a:cs typeface="Century Schoolbook"/>
                  <a:sym typeface="Century Schoolbook"/>
                </a:rPr>
                <a:t>степень очистки             от микроорганизмов, патогенных                         элементов</a:t>
              </a:r>
              <a:endParaRPr sz="2000" b="1" dirty="0">
                <a:solidFill>
                  <a:srgbClr val="CC0000"/>
                </a:solidFill>
              </a:endParaRPr>
            </a:p>
          </p:txBody>
        </p:sp>
        <p:sp>
          <p:nvSpPr>
            <p:cNvPr id="11" name="Google Shape;127;p17">
              <a:extLst>
                <a:ext uri="{FF2B5EF4-FFF2-40B4-BE49-F238E27FC236}">
                  <a16:creationId xmlns:a16="http://schemas.microsoft.com/office/drawing/2014/main" id="{E86A2164-73F1-9137-1524-13311F18B392}"/>
                </a:ext>
              </a:extLst>
            </p:cNvPr>
            <p:cNvSpPr/>
            <p:nvPr/>
          </p:nvSpPr>
          <p:spPr>
            <a:xfrm>
              <a:off x="0" y="43365"/>
              <a:ext cx="870971" cy="1306457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9FC5E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6" tIns="91426" rIns="91426" bIns="91426" anchor="ctr" anchorCtr="0">
              <a:noAutofit/>
            </a:bodyPr>
            <a:lstStyle/>
            <a:p>
              <a:endParaRPr sz="1600">
                <a:solidFill>
                  <a:schemeClr val="dk1"/>
                </a:solidFill>
              </a:endParaRPr>
            </a:p>
          </p:txBody>
        </p:sp>
        <p:sp>
          <p:nvSpPr>
            <p:cNvPr id="14" name="Google Shape;128;p17">
              <a:extLst>
                <a:ext uri="{FF2B5EF4-FFF2-40B4-BE49-F238E27FC236}">
                  <a16:creationId xmlns:a16="http://schemas.microsoft.com/office/drawing/2014/main" id="{84A90E8B-862C-3B2A-A818-64165D8654D8}"/>
                </a:ext>
              </a:extLst>
            </p:cNvPr>
            <p:cNvSpPr/>
            <p:nvPr/>
          </p:nvSpPr>
          <p:spPr>
            <a:xfrm>
              <a:off x="5664597" y="223090"/>
              <a:ext cx="5100727" cy="1244244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6" tIns="91426" rIns="91426" bIns="91426" anchor="ctr" anchorCtr="0">
              <a:noAutofit/>
            </a:bodyPr>
            <a:lstStyle/>
            <a:p>
              <a:endParaRPr sz="1600">
                <a:solidFill>
                  <a:schemeClr val="dk1"/>
                </a:solidFill>
              </a:endParaRPr>
            </a:p>
          </p:txBody>
        </p:sp>
        <p:sp>
          <p:nvSpPr>
            <p:cNvPr id="16" name="Google Shape;129;p17">
              <a:extLst>
                <a:ext uri="{FF2B5EF4-FFF2-40B4-BE49-F238E27FC236}">
                  <a16:creationId xmlns:a16="http://schemas.microsoft.com/office/drawing/2014/main" id="{3A200CD9-F7CD-2BF6-504B-A5D56D66FA74}"/>
                </a:ext>
              </a:extLst>
            </p:cNvPr>
            <p:cNvSpPr txBox="1"/>
            <p:nvPr/>
          </p:nvSpPr>
          <p:spPr>
            <a:xfrm>
              <a:off x="5664597" y="223090"/>
              <a:ext cx="5100600" cy="1244100"/>
            </a:xfrm>
            <a:prstGeom prst="rect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42706" tIns="60959" rIns="60959" bIns="60959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lt1"/>
                </a:buClr>
                <a:buSzPts val="1600"/>
              </a:pPr>
              <a:r>
                <a:rPr lang="ru-RU" sz="2400" b="1" dirty="0">
                  <a:solidFill>
                    <a:srgbClr val="CC3300"/>
                  </a:solidFill>
                  <a:latin typeface="Century Schoolbook"/>
                  <a:sym typeface="Century Schoolbook"/>
                </a:rPr>
                <a:t>Экологически чистый бессменный</a:t>
              </a:r>
              <a:r>
                <a:rPr lang="ru-RU" sz="2000" b="1" dirty="0">
                  <a:latin typeface="Century Schoolbook"/>
                  <a:sym typeface="Century Schoolbook"/>
                </a:rPr>
                <a:t> </a:t>
              </a:r>
            </a:p>
            <a:p>
              <a:pPr>
                <a:lnSpc>
                  <a:spcPct val="90000"/>
                </a:lnSpc>
                <a:buClr>
                  <a:schemeClr val="lt1"/>
                </a:buClr>
                <a:buSzPts val="1600"/>
              </a:pPr>
              <a:r>
                <a:rPr lang="ru-RU" sz="2000" b="1" dirty="0">
                  <a:latin typeface="Century Schoolbook"/>
                  <a:sym typeface="Century Schoolbook"/>
                </a:rPr>
                <a:t>фильтр</a:t>
              </a:r>
            </a:p>
            <a:p>
              <a:pPr>
                <a:lnSpc>
                  <a:spcPct val="90000"/>
                </a:lnSpc>
                <a:buClr>
                  <a:schemeClr val="lt1"/>
                </a:buClr>
                <a:buSzPts val="1600"/>
              </a:pPr>
              <a:endParaRPr dirty="0">
                <a:solidFill>
                  <a:srgbClr val="CC0000"/>
                </a:solidFill>
              </a:endParaRPr>
            </a:p>
          </p:txBody>
        </p:sp>
        <p:sp>
          <p:nvSpPr>
            <p:cNvPr id="17" name="Google Shape;130;p17">
              <a:extLst>
                <a:ext uri="{FF2B5EF4-FFF2-40B4-BE49-F238E27FC236}">
                  <a16:creationId xmlns:a16="http://schemas.microsoft.com/office/drawing/2014/main" id="{5B0B4723-3398-377E-7D1A-48BBF551A486}"/>
                </a:ext>
              </a:extLst>
            </p:cNvPr>
            <p:cNvSpPr/>
            <p:nvPr/>
          </p:nvSpPr>
          <p:spPr>
            <a:xfrm>
              <a:off x="5492998" y="43365"/>
              <a:ext cx="870971" cy="1306457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9FC5E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6" tIns="91426" rIns="91426" bIns="91426" anchor="ctr" anchorCtr="0">
              <a:noAutofit/>
            </a:bodyPr>
            <a:lstStyle/>
            <a:p>
              <a:endParaRPr sz="1600">
                <a:solidFill>
                  <a:schemeClr val="dk1"/>
                </a:solidFill>
              </a:endParaRPr>
            </a:p>
          </p:txBody>
        </p:sp>
        <p:sp>
          <p:nvSpPr>
            <p:cNvPr id="19" name="Google Shape;132;p17">
              <a:extLst>
                <a:ext uri="{FF2B5EF4-FFF2-40B4-BE49-F238E27FC236}">
                  <a16:creationId xmlns:a16="http://schemas.microsoft.com/office/drawing/2014/main" id="{FFF9AD4F-7A95-B08F-64D0-942638BE08CB}"/>
                </a:ext>
              </a:extLst>
            </p:cNvPr>
            <p:cNvSpPr txBox="1"/>
            <p:nvPr/>
          </p:nvSpPr>
          <p:spPr>
            <a:xfrm>
              <a:off x="141760" y="1797839"/>
              <a:ext cx="5100727" cy="1244244"/>
            </a:xfrm>
            <a:prstGeom prst="rect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42706" tIns="60959" rIns="60959" bIns="60959" anchor="ctr" anchorCtr="0">
              <a:noAutofit/>
            </a:bodyPr>
            <a:lstStyle/>
            <a:p>
              <a:pPr>
                <a:lnSpc>
                  <a:spcPct val="80000"/>
                </a:lnSpc>
                <a:buClr>
                  <a:schemeClr val="lt1"/>
                </a:buClr>
                <a:buSzPts val="1600"/>
              </a:pPr>
              <a:r>
                <a:rPr lang="ru-RU" sz="2000" b="1" dirty="0">
                  <a:latin typeface="Century Schoolbook"/>
                  <a:sym typeface="Century Schoolbook"/>
                </a:rPr>
                <a:t>Мобильная установка</a:t>
              </a:r>
            </a:p>
            <a:p>
              <a:pPr>
                <a:lnSpc>
                  <a:spcPct val="80000"/>
                </a:lnSpc>
                <a:buClr>
                  <a:schemeClr val="lt1"/>
                </a:buClr>
                <a:buSzPts val="1600"/>
              </a:pPr>
              <a:r>
                <a:rPr lang="ru-RU" sz="2000" b="1" dirty="0">
                  <a:latin typeface="Century Schoolbook"/>
                  <a:sym typeface="Century Schoolbook"/>
                </a:rPr>
                <a:t>для помещений </a:t>
              </a:r>
            </a:p>
            <a:p>
              <a:pPr>
                <a:lnSpc>
                  <a:spcPct val="80000"/>
                </a:lnSpc>
                <a:buClr>
                  <a:schemeClr val="lt1"/>
                </a:buClr>
                <a:buSzPts val="1600"/>
              </a:pPr>
              <a:r>
                <a:rPr lang="ru-RU" sz="2000" b="1" dirty="0">
                  <a:latin typeface="Century Schoolbook"/>
                  <a:sym typeface="Century Schoolbook"/>
                </a:rPr>
                <a:t>площадью</a:t>
              </a:r>
            </a:p>
          </p:txBody>
        </p:sp>
        <p:sp>
          <p:nvSpPr>
            <p:cNvPr id="21" name="Google Shape;133;p17">
              <a:extLst>
                <a:ext uri="{FF2B5EF4-FFF2-40B4-BE49-F238E27FC236}">
                  <a16:creationId xmlns:a16="http://schemas.microsoft.com/office/drawing/2014/main" id="{C39E0933-9B14-86B2-3688-B85A51E56300}"/>
                </a:ext>
              </a:extLst>
            </p:cNvPr>
            <p:cNvSpPr/>
            <p:nvPr/>
          </p:nvSpPr>
          <p:spPr>
            <a:xfrm>
              <a:off x="0" y="1609732"/>
              <a:ext cx="870971" cy="1306457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9FC5E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6" tIns="91426" rIns="91426" bIns="91426" anchor="ctr" anchorCtr="0">
              <a:noAutofit/>
            </a:bodyPr>
            <a:lstStyle/>
            <a:p>
              <a:endParaRPr sz="1600">
                <a:solidFill>
                  <a:schemeClr val="dk1"/>
                </a:solidFill>
              </a:endParaRPr>
            </a:p>
          </p:txBody>
        </p:sp>
        <p:sp>
          <p:nvSpPr>
            <p:cNvPr id="22" name="Google Shape;134;p17">
              <a:extLst>
                <a:ext uri="{FF2B5EF4-FFF2-40B4-BE49-F238E27FC236}">
                  <a16:creationId xmlns:a16="http://schemas.microsoft.com/office/drawing/2014/main" id="{B688CDE1-A6FF-5840-4448-E2A1E222E6B3}"/>
                </a:ext>
              </a:extLst>
            </p:cNvPr>
            <p:cNvSpPr/>
            <p:nvPr/>
          </p:nvSpPr>
          <p:spPr>
            <a:xfrm>
              <a:off x="5664597" y="1789456"/>
              <a:ext cx="5100727" cy="1244244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6" tIns="91426" rIns="91426" bIns="91426" anchor="ctr" anchorCtr="0">
              <a:noAutofit/>
            </a:bodyPr>
            <a:lstStyle/>
            <a:p>
              <a:endParaRPr sz="1600">
                <a:solidFill>
                  <a:schemeClr val="dk1"/>
                </a:solidFill>
              </a:endParaRPr>
            </a:p>
          </p:txBody>
        </p:sp>
        <p:sp>
          <p:nvSpPr>
            <p:cNvPr id="23" name="Google Shape;135;p17">
              <a:extLst>
                <a:ext uri="{FF2B5EF4-FFF2-40B4-BE49-F238E27FC236}">
                  <a16:creationId xmlns:a16="http://schemas.microsoft.com/office/drawing/2014/main" id="{E4C78E20-CC56-8A54-3EB8-09A66D647D44}"/>
                </a:ext>
              </a:extLst>
            </p:cNvPr>
            <p:cNvSpPr txBox="1"/>
            <p:nvPr/>
          </p:nvSpPr>
          <p:spPr>
            <a:xfrm>
              <a:off x="5664597" y="1789456"/>
              <a:ext cx="5100727" cy="1244244"/>
            </a:xfrm>
            <a:prstGeom prst="rect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42706" tIns="60959" rIns="60959" bIns="60959" anchor="t" anchorCtr="0">
              <a:noAutofit/>
            </a:bodyPr>
            <a:lstStyle/>
            <a:p>
              <a:pPr>
                <a:lnSpc>
                  <a:spcPct val="80000"/>
                </a:lnSpc>
                <a:buClr>
                  <a:schemeClr val="lt1"/>
                </a:buClr>
                <a:buSzPts val="1600"/>
              </a:pPr>
              <a:endParaRPr lang="ru-RU" sz="1100" b="1" dirty="0">
                <a:solidFill>
                  <a:srgbClr val="CC3300"/>
                </a:solidFill>
                <a:latin typeface="Century Schoolbook"/>
                <a:ea typeface="Century Schoolbook"/>
                <a:cs typeface="Century Schoolbook"/>
                <a:sym typeface="Century Schoolbook"/>
              </a:endParaRPr>
            </a:p>
            <a:p>
              <a:pPr>
                <a:lnSpc>
                  <a:spcPct val="80000"/>
                </a:lnSpc>
                <a:buClr>
                  <a:schemeClr val="lt1"/>
                </a:buClr>
                <a:buSzPts val="1600"/>
              </a:pPr>
              <a:r>
                <a:rPr lang="ru-RU" sz="2400" b="1" dirty="0">
                  <a:solidFill>
                    <a:srgbClr val="CC3300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Интеллектуальная АСУ </a:t>
              </a:r>
            </a:p>
            <a:p>
              <a:pPr>
                <a:lnSpc>
                  <a:spcPct val="80000"/>
                </a:lnSpc>
                <a:buClr>
                  <a:schemeClr val="lt1"/>
                </a:buClr>
                <a:buSzPts val="1600"/>
              </a:pPr>
              <a:r>
                <a:rPr lang="ru-RU" sz="1600" dirty="0">
                  <a:solidFill>
                    <a:schemeClr val="dk1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оперативный контроль и прогнозирование состояния </a:t>
              </a:r>
            </a:p>
            <a:p>
              <a:pPr>
                <a:lnSpc>
                  <a:spcPct val="80000"/>
                </a:lnSpc>
                <a:buClr>
                  <a:schemeClr val="lt1"/>
                </a:buClr>
                <a:buSzPts val="1600"/>
              </a:pPr>
              <a:r>
                <a:rPr lang="ru-RU" sz="1600" dirty="0">
                  <a:solidFill>
                    <a:schemeClr val="dk1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и качества работы Системы</a:t>
              </a:r>
              <a:endParaRPr sz="1600" b="1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endParaRPr>
            </a:p>
          </p:txBody>
        </p:sp>
        <p:sp>
          <p:nvSpPr>
            <p:cNvPr id="24" name="Google Shape;136;p17">
              <a:extLst>
                <a:ext uri="{FF2B5EF4-FFF2-40B4-BE49-F238E27FC236}">
                  <a16:creationId xmlns:a16="http://schemas.microsoft.com/office/drawing/2014/main" id="{FE875D98-7F46-E320-4484-7FBEACAD02DE}"/>
                </a:ext>
              </a:extLst>
            </p:cNvPr>
            <p:cNvSpPr/>
            <p:nvPr/>
          </p:nvSpPr>
          <p:spPr>
            <a:xfrm>
              <a:off x="5492998" y="1609732"/>
              <a:ext cx="870971" cy="1306457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9FC5E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6" tIns="91426" rIns="91426" bIns="91426" anchor="ctr" anchorCtr="0">
              <a:noAutofit/>
            </a:bodyPr>
            <a:lstStyle/>
            <a:p>
              <a:endParaRPr sz="1600">
                <a:solidFill>
                  <a:schemeClr val="dk1"/>
                </a:solidFill>
              </a:endParaRPr>
            </a:p>
          </p:txBody>
        </p:sp>
        <p:sp>
          <p:nvSpPr>
            <p:cNvPr id="25" name="Google Shape;137;p17">
              <a:extLst>
                <a:ext uri="{FF2B5EF4-FFF2-40B4-BE49-F238E27FC236}">
                  <a16:creationId xmlns:a16="http://schemas.microsoft.com/office/drawing/2014/main" id="{C5487B2D-B5E7-B68C-F3AA-5E850C0EF318}"/>
                </a:ext>
              </a:extLst>
            </p:cNvPr>
            <p:cNvSpPr/>
            <p:nvPr/>
          </p:nvSpPr>
          <p:spPr>
            <a:xfrm>
              <a:off x="141760" y="3355823"/>
              <a:ext cx="5100727" cy="1244244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6" tIns="91426" rIns="91426" bIns="91426" anchor="ctr" anchorCtr="0">
              <a:noAutofit/>
            </a:bodyPr>
            <a:lstStyle/>
            <a:p>
              <a:endParaRPr sz="1600">
                <a:solidFill>
                  <a:schemeClr val="dk1"/>
                </a:solidFill>
              </a:endParaRPr>
            </a:p>
          </p:txBody>
        </p:sp>
        <p:sp>
          <p:nvSpPr>
            <p:cNvPr id="26" name="Google Shape;138;p17">
              <a:extLst>
                <a:ext uri="{FF2B5EF4-FFF2-40B4-BE49-F238E27FC236}">
                  <a16:creationId xmlns:a16="http://schemas.microsoft.com/office/drawing/2014/main" id="{E58EC1A3-A26D-B4CF-5521-7808CBB2015A}"/>
                </a:ext>
              </a:extLst>
            </p:cNvPr>
            <p:cNvSpPr txBox="1"/>
            <p:nvPr/>
          </p:nvSpPr>
          <p:spPr>
            <a:xfrm>
              <a:off x="141760" y="3355823"/>
              <a:ext cx="5100600" cy="1244100"/>
            </a:xfrm>
            <a:prstGeom prst="rect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42706" tIns="60959" rIns="60959" bIns="60959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600"/>
              </a:pPr>
              <a:endParaRPr lang="ru-RU" sz="300" b="1" dirty="0">
                <a:latin typeface="Century Schoolbook"/>
                <a:sym typeface="Century Schoolbook"/>
              </a:endParaRPr>
            </a:p>
            <a:p>
              <a:pPr>
                <a:lnSpc>
                  <a:spcPct val="80000"/>
                </a:lnSpc>
                <a:buClr>
                  <a:schemeClr val="lt1"/>
                </a:buClr>
                <a:buSzPts val="1600"/>
              </a:pPr>
              <a:r>
                <a:rPr lang="ru-RU" sz="2000" b="1" dirty="0">
                  <a:latin typeface="Century Schoolbook"/>
                  <a:sym typeface="Century Schoolbook"/>
                </a:rPr>
                <a:t>Возможность интеграции </a:t>
              </a:r>
              <a:r>
                <a:rPr lang="ru-RU" sz="1600" b="1" dirty="0">
                  <a:latin typeface="Century Schoolbook"/>
                  <a:sym typeface="Century Schoolbook"/>
                </a:rPr>
                <a:t>технологии в системы </a:t>
              </a:r>
            </a:p>
            <a:p>
              <a:pPr>
                <a:lnSpc>
                  <a:spcPct val="80000"/>
                </a:lnSpc>
                <a:buClr>
                  <a:schemeClr val="lt1"/>
                </a:buClr>
                <a:buSzPts val="1600"/>
              </a:pPr>
              <a:r>
                <a:rPr lang="ru-RU" sz="1600" b="1" dirty="0">
                  <a:latin typeface="Century Schoolbook"/>
                  <a:sym typeface="Century Schoolbook"/>
                </a:rPr>
                <a:t>центрального и автономного кондиционирования производительностью</a:t>
              </a:r>
            </a:p>
            <a:p>
              <a:pPr>
                <a:lnSpc>
                  <a:spcPct val="90000"/>
                </a:lnSpc>
                <a:buClr>
                  <a:schemeClr val="dk1"/>
                </a:buClr>
                <a:buSzPts val="1600"/>
              </a:pPr>
              <a:endParaRPr dirty="0">
                <a:solidFill>
                  <a:schemeClr val="dk1"/>
                </a:solidFill>
              </a:endParaRPr>
            </a:p>
          </p:txBody>
        </p:sp>
        <p:sp>
          <p:nvSpPr>
            <p:cNvPr id="27" name="Google Shape;139;p17">
              <a:extLst>
                <a:ext uri="{FF2B5EF4-FFF2-40B4-BE49-F238E27FC236}">
                  <a16:creationId xmlns:a16="http://schemas.microsoft.com/office/drawing/2014/main" id="{470E463C-9C46-62D4-0A9B-33FBA45AD2E0}"/>
                </a:ext>
              </a:extLst>
            </p:cNvPr>
            <p:cNvSpPr/>
            <p:nvPr/>
          </p:nvSpPr>
          <p:spPr>
            <a:xfrm>
              <a:off x="0" y="3176098"/>
              <a:ext cx="870971" cy="1306457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9FC5E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6" tIns="91426" rIns="91426" bIns="91426" anchor="ctr" anchorCtr="0">
              <a:noAutofit/>
            </a:bodyPr>
            <a:lstStyle/>
            <a:p>
              <a:endParaRPr sz="1600">
                <a:solidFill>
                  <a:schemeClr val="dk1"/>
                </a:solidFill>
              </a:endParaRPr>
            </a:p>
          </p:txBody>
        </p:sp>
        <p:sp>
          <p:nvSpPr>
            <p:cNvPr id="28" name="Google Shape;140;p17">
              <a:extLst>
                <a:ext uri="{FF2B5EF4-FFF2-40B4-BE49-F238E27FC236}">
                  <a16:creationId xmlns:a16="http://schemas.microsoft.com/office/drawing/2014/main" id="{5F4194D4-61B9-1112-B1C9-B872765F2B19}"/>
                </a:ext>
              </a:extLst>
            </p:cNvPr>
            <p:cNvSpPr/>
            <p:nvPr/>
          </p:nvSpPr>
          <p:spPr>
            <a:xfrm>
              <a:off x="5664597" y="3355823"/>
              <a:ext cx="5100727" cy="1244244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6" tIns="91426" rIns="91426" bIns="91426" anchor="ctr" anchorCtr="0">
              <a:noAutofit/>
            </a:bodyPr>
            <a:lstStyle/>
            <a:p>
              <a:endParaRPr sz="1600">
                <a:solidFill>
                  <a:schemeClr val="dk1"/>
                </a:solidFill>
              </a:endParaRPr>
            </a:p>
          </p:txBody>
        </p:sp>
        <p:sp>
          <p:nvSpPr>
            <p:cNvPr id="29" name="Google Shape;141;p17">
              <a:extLst>
                <a:ext uri="{FF2B5EF4-FFF2-40B4-BE49-F238E27FC236}">
                  <a16:creationId xmlns:a16="http://schemas.microsoft.com/office/drawing/2014/main" id="{0F01353E-FF23-7265-A509-9714EEAE63E2}"/>
                </a:ext>
              </a:extLst>
            </p:cNvPr>
            <p:cNvSpPr txBox="1"/>
            <p:nvPr/>
          </p:nvSpPr>
          <p:spPr>
            <a:xfrm>
              <a:off x="5664597" y="3355823"/>
              <a:ext cx="5100600" cy="1244100"/>
            </a:xfrm>
            <a:prstGeom prst="rect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42706" tIns="60959" rIns="60959" bIns="60959" anchor="t" anchorCtr="0">
              <a:noAutofit/>
            </a:bodyPr>
            <a:lstStyle/>
            <a:p>
              <a:pPr>
                <a:lnSpc>
                  <a:spcPct val="80000"/>
                </a:lnSpc>
                <a:buClr>
                  <a:schemeClr val="dk1"/>
                </a:buClr>
                <a:buSzPts val="1600"/>
              </a:pPr>
              <a:endParaRPr lang="ru-RU" sz="1100" b="1" dirty="0">
                <a:solidFill>
                  <a:srgbClr val="CC3300"/>
                </a:solidFill>
                <a:latin typeface="Century Schoolbook"/>
                <a:sym typeface="Century Schoolbook"/>
              </a:endParaRPr>
            </a:p>
            <a:p>
              <a:pPr>
                <a:lnSpc>
                  <a:spcPct val="80000"/>
                </a:lnSpc>
                <a:buClr>
                  <a:schemeClr val="dk1"/>
                </a:buClr>
                <a:buSzPts val="1600"/>
              </a:pPr>
              <a:r>
                <a:rPr lang="ru-RU" sz="2400" b="1" dirty="0">
                  <a:solidFill>
                    <a:srgbClr val="CC3300"/>
                  </a:solidFill>
                  <a:latin typeface="Century Schoolbook"/>
                  <a:sym typeface="Century Schoolbook"/>
                </a:rPr>
                <a:t>Режим </a:t>
              </a:r>
            </a:p>
            <a:p>
              <a:pPr>
                <a:lnSpc>
                  <a:spcPct val="80000"/>
                </a:lnSpc>
                <a:buClr>
                  <a:schemeClr val="dk1"/>
                </a:buClr>
                <a:buSzPts val="1600"/>
              </a:pPr>
              <a:r>
                <a:rPr lang="ru-RU" sz="2400" b="1" dirty="0">
                  <a:solidFill>
                    <a:srgbClr val="CC3300"/>
                  </a:solidFill>
                  <a:latin typeface="Century Schoolbook"/>
                  <a:sym typeface="Century Schoolbook"/>
                </a:rPr>
                <a:t>непрерывного использования</a:t>
              </a:r>
            </a:p>
          </p:txBody>
        </p:sp>
        <p:sp>
          <p:nvSpPr>
            <p:cNvPr id="30" name="Google Shape;142;p17">
              <a:extLst>
                <a:ext uri="{FF2B5EF4-FFF2-40B4-BE49-F238E27FC236}">
                  <a16:creationId xmlns:a16="http://schemas.microsoft.com/office/drawing/2014/main" id="{E5527A12-8212-F296-2A10-D4E218B831FF}"/>
                </a:ext>
              </a:extLst>
            </p:cNvPr>
            <p:cNvSpPr/>
            <p:nvPr/>
          </p:nvSpPr>
          <p:spPr>
            <a:xfrm>
              <a:off x="5492998" y="3176098"/>
              <a:ext cx="870971" cy="1306457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9FC5E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6" tIns="91426" rIns="91426" bIns="91426" anchor="ctr" anchorCtr="0">
              <a:noAutofit/>
            </a:bodyPr>
            <a:lstStyle/>
            <a:p>
              <a:endParaRPr sz="1600">
                <a:solidFill>
                  <a:schemeClr val="dk1"/>
                </a:solidFill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BF49E23C-2690-CA76-1282-BE38D3C0FEAA}"/>
              </a:ext>
            </a:extLst>
          </p:cNvPr>
          <p:cNvSpPr txBox="1"/>
          <p:nvPr/>
        </p:nvSpPr>
        <p:spPr>
          <a:xfrm>
            <a:off x="3584573" y="2065893"/>
            <a:ext cx="187986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4400" b="1" dirty="0">
                <a:solidFill>
                  <a:srgbClr val="CC330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99,9%</a:t>
            </a:r>
            <a:endParaRPr lang="ru-RU" sz="4400" dirty="0">
              <a:solidFill>
                <a:srgbClr val="CC33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F230F7F-DB83-7E2E-AC21-87EB94FD79C8}"/>
              </a:ext>
            </a:extLst>
          </p:cNvPr>
          <p:cNvSpPr txBox="1"/>
          <p:nvPr/>
        </p:nvSpPr>
        <p:spPr>
          <a:xfrm>
            <a:off x="2205814" y="5429679"/>
            <a:ext cx="32733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2800" b="1" dirty="0">
                <a:solidFill>
                  <a:srgbClr val="CC330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до </a:t>
            </a:r>
          </a:p>
          <a:p>
            <a:pPr algn="r">
              <a:lnSpc>
                <a:spcPct val="80000"/>
              </a:lnSpc>
            </a:pPr>
            <a:r>
              <a:rPr lang="ru-RU" sz="2800" b="1" spc="-300" dirty="0">
                <a:solidFill>
                  <a:srgbClr val="CC330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100 000 </a:t>
            </a:r>
          </a:p>
          <a:p>
            <a:pPr algn="r">
              <a:lnSpc>
                <a:spcPct val="80000"/>
              </a:lnSpc>
            </a:pPr>
            <a:r>
              <a:rPr lang="ru-RU" sz="2400" b="1" dirty="0">
                <a:solidFill>
                  <a:srgbClr val="CC330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м</a:t>
            </a:r>
            <a:r>
              <a:rPr lang="ru-RU" sz="2400" b="1" baseline="30000" dirty="0">
                <a:solidFill>
                  <a:srgbClr val="CC330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3</a:t>
            </a:r>
            <a:r>
              <a:rPr lang="ru-RU" sz="2400" b="1" dirty="0">
                <a:solidFill>
                  <a:srgbClr val="CC330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/ч</a:t>
            </a:r>
            <a:endParaRPr lang="ru-RU" sz="2400" dirty="0">
              <a:solidFill>
                <a:srgbClr val="CC33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D1E99F-7EEB-3DCB-8CFF-FFC35142E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517" y="5391150"/>
            <a:ext cx="1154338" cy="10298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B694EC-DA8A-10E6-9E6D-E862C02542D2}"/>
              </a:ext>
            </a:extLst>
          </p:cNvPr>
          <p:cNvSpPr txBox="1"/>
          <p:nvPr/>
        </p:nvSpPr>
        <p:spPr>
          <a:xfrm>
            <a:off x="9863222" y="5725145"/>
            <a:ext cx="1140431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1600"/>
            </a:pPr>
            <a:r>
              <a:rPr lang="ru-RU" sz="1600" b="1" dirty="0">
                <a:solidFill>
                  <a:schemeClr val="dk1"/>
                </a:solidFill>
                <a:latin typeface="Times New Roman" panose="02020603050405020304" pitchFamily="18" charset="0"/>
                <a:ea typeface="Century Schoolbook"/>
                <a:cs typeface="Times New Roman" panose="02020603050405020304" pitchFamily="18" charset="0"/>
                <a:sym typeface="Century Schoolbook"/>
              </a:rPr>
              <a:t>ТО</a:t>
            </a:r>
            <a:r>
              <a:rPr lang="ru-RU" sz="800" b="1" dirty="0">
                <a:solidFill>
                  <a:schemeClr val="dk1"/>
                </a:solidFill>
                <a:latin typeface="Times New Roman" panose="02020603050405020304" pitchFamily="18" charset="0"/>
                <a:ea typeface="Century Schoolbook"/>
                <a:cs typeface="Times New Roman" panose="02020603050405020304" pitchFamily="18" charset="0"/>
                <a:sym typeface="Century Schoolbook"/>
              </a:rPr>
              <a:t> БЕЗ ОТКЛЮЧЕНИЯ</a:t>
            </a:r>
          </a:p>
          <a:p>
            <a:pPr>
              <a:lnSpc>
                <a:spcPct val="90000"/>
              </a:lnSpc>
              <a:buClr>
                <a:schemeClr val="dk1"/>
              </a:buClr>
              <a:buSzPts val="1600"/>
            </a:pPr>
            <a:r>
              <a:rPr lang="ru-RU" sz="800" b="1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оборудования</a:t>
            </a:r>
            <a:endParaRPr lang="ru-RU" sz="300" b="1" dirty="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3" name="Google Shape;131;p17">
            <a:extLst>
              <a:ext uri="{FF2B5EF4-FFF2-40B4-BE49-F238E27FC236}">
                <a16:creationId xmlns:a16="http://schemas.microsoft.com/office/drawing/2014/main" id="{6BE4CC95-8F65-9C2A-2AAA-5ED7C6E5A999}"/>
              </a:ext>
            </a:extLst>
          </p:cNvPr>
          <p:cNvSpPr/>
          <p:nvPr/>
        </p:nvSpPr>
        <p:spPr>
          <a:xfrm>
            <a:off x="0" y="-39675"/>
            <a:ext cx="12195300" cy="8007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7" name="Google Shape;132;p17">
            <a:extLst>
              <a:ext uri="{FF2B5EF4-FFF2-40B4-BE49-F238E27FC236}">
                <a16:creationId xmlns:a16="http://schemas.microsoft.com/office/drawing/2014/main" id="{F481E5C8-B1FB-28D9-A137-4E9E636015EA}"/>
              </a:ext>
            </a:extLst>
          </p:cNvPr>
          <p:cNvSpPr txBox="1"/>
          <p:nvPr/>
        </p:nvSpPr>
        <p:spPr>
          <a:xfrm>
            <a:off x="1339535" y="23538"/>
            <a:ext cx="8797289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ПРОФЕССИОНАЛЬНАЯ ЭКО-СИСТЕМА </a:t>
            </a:r>
            <a:r>
              <a:rPr lang="en-US" sz="2400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PIAS</a:t>
            </a:r>
            <a:endParaRPr lang="ru-RU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3" name="Google Shape;133;p17" descr="Эковент">
            <a:extLst>
              <a:ext uri="{FF2B5EF4-FFF2-40B4-BE49-F238E27FC236}">
                <a16:creationId xmlns:a16="http://schemas.microsoft.com/office/drawing/2014/main" id="{24676A36-AB7E-7459-B784-BB235A3856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074" y="26001"/>
            <a:ext cx="970100" cy="66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2" descr="Открыт сбор идей на форум «Сильные идеи для нового времени» — 2023">
            <a:extLst>
              <a:ext uri="{FF2B5EF4-FFF2-40B4-BE49-F238E27FC236}">
                <a16:creationId xmlns:a16="http://schemas.microsoft.com/office/drawing/2014/main" id="{8F249542-CA69-AC34-3043-E9DF834AB0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7" b="19674"/>
          <a:stretch/>
        </p:blipFill>
        <p:spPr bwMode="auto">
          <a:xfrm>
            <a:off x="10361606" y="-94380"/>
            <a:ext cx="1748235" cy="85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3A85CC3-DF66-BB98-42C6-39790A1F5B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4" t="9814" r="7467" b="12800"/>
          <a:stretch/>
        </p:blipFill>
        <p:spPr bwMode="auto">
          <a:xfrm>
            <a:off x="9917779" y="2038010"/>
            <a:ext cx="782283" cy="74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16C31CB-BDA9-155A-87AB-C55C66342C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924" t="18535" r="43372" b="27639"/>
          <a:stretch/>
        </p:blipFill>
        <p:spPr>
          <a:xfrm>
            <a:off x="8982075" y="1993151"/>
            <a:ext cx="933744" cy="779824"/>
          </a:xfrm>
          <a:prstGeom prst="rect">
            <a:avLst/>
          </a:prstGeom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9F3A478D-FA5E-760D-CC3F-14B8DB8D1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197" y="3726897"/>
            <a:ext cx="1027990" cy="87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DC5243-1CCE-FED0-79BC-2CA5DB859A38}"/>
              </a:ext>
            </a:extLst>
          </p:cNvPr>
          <p:cNvSpPr txBox="1"/>
          <p:nvPr/>
        </p:nvSpPr>
        <p:spPr>
          <a:xfrm>
            <a:off x="3457721" y="3676407"/>
            <a:ext cx="2025953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3600" b="1" dirty="0">
                <a:solidFill>
                  <a:srgbClr val="CC330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до </a:t>
            </a:r>
          </a:p>
          <a:p>
            <a:pPr algn="r">
              <a:lnSpc>
                <a:spcPct val="80000"/>
              </a:lnSpc>
            </a:pPr>
            <a:r>
              <a:rPr lang="ru-RU" sz="3600" b="1" dirty="0">
                <a:solidFill>
                  <a:srgbClr val="CC330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50 </a:t>
            </a:r>
            <a:r>
              <a:rPr lang="ru-RU" sz="3200" b="1" dirty="0">
                <a:solidFill>
                  <a:srgbClr val="CC330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м</a:t>
            </a:r>
            <a:r>
              <a:rPr lang="ru-RU" sz="3200" b="1" baseline="30000" dirty="0">
                <a:solidFill>
                  <a:srgbClr val="CC330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2</a:t>
            </a:r>
            <a:endParaRPr lang="ru-RU" sz="3200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466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046E289-025F-ABC1-4E21-B7533DC289A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3000" smtClean="0">
                <a:solidFill>
                  <a:schemeClr val="bg1"/>
                </a:solidFill>
              </a:rPr>
              <a:t>5</a:t>
            </a:fld>
            <a:endParaRPr lang="ru-RU" sz="3000" dirty="0">
              <a:solidFill>
                <a:schemeClr val="bg1"/>
              </a:solidFill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A075E1C3-94FE-7406-B8EF-BE38961125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8654392"/>
              </p:ext>
            </p:extLst>
          </p:nvPr>
        </p:nvGraphicFramePr>
        <p:xfrm>
          <a:off x="249382" y="891357"/>
          <a:ext cx="10815654" cy="5802942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3214254">
                  <a:extLst>
                    <a:ext uri="{9D8B030D-6E8A-4147-A177-3AD203B41FA5}">
                      <a16:colId xmlns:a16="http://schemas.microsoft.com/office/drawing/2014/main" val="196393843"/>
                    </a:ext>
                  </a:extLst>
                </a:gridCol>
                <a:gridCol w="1985819">
                  <a:extLst>
                    <a:ext uri="{9D8B030D-6E8A-4147-A177-3AD203B41FA5}">
                      <a16:colId xmlns:a16="http://schemas.microsoft.com/office/drawing/2014/main" val="70573945"/>
                    </a:ext>
                  </a:extLst>
                </a:gridCol>
                <a:gridCol w="2023876">
                  <a:extLst>
                    <a:ext uri="{9D8B030D-6E8A-4147-A177-3AD203B41FA5}">
                      <a16:colId xmlns:a16="http://schemas.microsoft.com/office/drawing/2014/main" val="3947844185"/>
                    </a:ext>
                  </a:extLst>
                </a:gridCol>
                <a:gridCol w="1794300">
                  <a:extLst>
                    <a:ext uri="{9D8B030D-6E8A-4147-A177-3AD203B41FA5}">
                      <a16:colId xmlns:a16="http://schemas.microsoft.com/office/drawing/2014/main" val="1427726973"/>
                    </a:ext>
                  </a:extLst>
                </a:gridCol>
                <a:gridCol w="1797405">
                  <a:extLst>
                    <a:ext uri="{9D8B030D-6E8A-4147-A177-3AD203B41FA5}">
                      <a16:colId xmlns:a16="http://schemas.microsoft.com/office/drawing/2014/main" val="2768121389"/>
                    </a:ext>
                  </a:extLst>
                </a:gridCol>
              </a:tblGrid>
              <a:tr h="655117"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entury Schoolbook" panose="02040604050505020304" pitchFamily="18" charset="0"/>
                        </a:rPr>
                        <a:t>Наименование критерия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ru-RU" sz="1200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Century Schoolbook" panose="02040604050505020304" pitchFamily="18" charset="0"/>
                          <a:ea typeface="+mn-ea"/>
                          <a:cs typeface="+mn-cs"/>
                          <a:sym typeface="Arial"/>
                        </a:rPr>
                        <a:t>НАШ ПРОДУКТ</a:t>
                      </a:r>
                      <a:endParaRPr lang="ru-RU" sz="1800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Schoolbook" panose="020406040505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Установки с НЕРА-фильтром</a:t>
                      </a: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Century Schoolbook" panose="020406040505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Установка с  </a:t>
                      </a:r>
                    </a:p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Century Schoolbook" panose="020406040505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УФ-облучателем</a:t>
                      </a: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31947"/>
                  </a:ext>
                </a:extLst>
              </a:tr>
              <a:tr h="41040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1" i="0" u="none" strike="noStrike" kern="1200" cap="none" dirty="0">
                          <a:solidFill>
                            <a:schemeClr val="bg1"/>
                          </a:solidFill>
                          <a:effectLst/>
                          <a:latin typeface="Century Schoolbook" panose="02040604050505020304" pitchFamily="18" charset="0"/>
                          <a:ea typeface="+mn-ea"/>
                          <a:cs typeface="+mn-cs"/>
                          <a:sym typeface="Arial"/>
                        </a:rPr>
                        <a:t>ЭФФЕКТ ВОЗДЕЙСТВИЯ на микроорганизмы, патогенные элементы и переносчики заболеваний в процессе работы</a:t>
                      </a: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b="1" i="0" u="none" strike="noStrike" kern="1200" cap="none" dirty="0">
                          <a:solidFill>
                            <a:schemeClr val="bg1"/>
                          </a:solidFill>
                          <a:effectLst/>
                          <a:latin typeface="Century Schoolbook" panose="02040604050505020304" pitchFamily="18" charset="0"/>
                          <a:ea typeface="+mn-ea"/>
                          <a:cs typeface="+mn-cs"/>
                          <a:sym typeface="Arial"/>
                        </a:rPr>
                        <a:t>УЛАВЛИВАНИЕ</a:t>
                      </a: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</a:rPr>
                        <a:t>99,9%</a:t>
                      </a:r>
                    </a:p>
                  </a:txBody>
                  <a:tcPr marL="68580" marR="68580" marT="0" marB="0" anchor="ctr"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kern="1200" cap="none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+mn-ea"/>
                          <a:cs typeface="+mn-cs"/>
                          <a:sym typeface="Arial"/>
                        </a:rPr>
                        <a:t>99,9%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Отсутствует</a:t>
                      </a:r>
                    </a:p>
                  </a:txBody>
                  <a:tcPr marL="68580" marR="68580" marT="0" marB="0" anchor="ctr"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812149"/>
                  </a:ext>
                </a:extLst>
              </a:tr>
              <a:tr h="41040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1700" b="1" i="0" u="none" strike="noStrike" kern="1200" cap="none" dirty="0">
                        <a:solidFill>
                          <a:schemeClr val="lt1"/>
                        </a:solidFill>
                        <a:effectLst/>
                        <a:latin typeface="Century Schoolbook" panose="02040604050505020304" pitchFamily="18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b="1" i="0" u="none" strike="noStrike" kern="1200" cap="none" dirty="0">
                          <a:solidFill>
                            <a:schemeClr val="bg1"/>
                          </a:solidFill>
                          <a:effectLst/>
                          <a:latin typeface="Century Schoolbook" panose="02040604050505020304" pitchFamily="18" charset="0"/>
                          <a:ea typeface="+mn-ea"/>
                          <a:cs typeface="+mn-cs"/>
                          <a:sym typeface="Arial"/>
                        </a:rPr>
                        <a:t>ИНАКТИВАЦИЯ</a:t>
                      </a: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CC0000"/>
                          </a:solidFill>
                          <a:latin typeface="Century Schoolbook" panose="02040604050505020304" pitchFamily="18" charset="0"/>
                        </a:rPr>
                        <a:t>100%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60%</a:t>
                      </a:r>
                    </a:p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67168531"/>
                  </a:ext>
                </a:extLst>
              </a:tr>
              <a:tr h="410527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1700" b="1" i="0" u="none" strike="noStrike" kern="1200" cap="none" dirty="0">
                        <a:solidFill>
                          <a:schemeClr val="lt1"/>
                        </a:solidFill>
                        <a:effectLst/>
                        <a:latin typeface="Century Schoolbook" panose="02040604050505020304" pitchFamily="18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b="1" i="0" u="none" strike="noStrike" kern="1200" cap="none" dirty="0">
                          <a:solidFill>
                            <a:schemeClr val="bg1"/>
                          </a:solidFill>
                          <a:effectLst/>
                          <a:latin typeface="Century Schoolbook" panose="02040604050505020304" pitchFamily="18" charset="0"/>
                          <a:ea typeface="+mn-ea"/>
                          <a:cs typeface="+mn-cs"/>
                          <a:sym typeface="Arial"/>
                        </a:rPr>
                        <a:t>УДАЛЕНИЕ</a:t>
                      </a: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CC0000"/>
                          </a:solidFill>
                          <a:latin typeface="Century Schoolbook" panose="02040604050505020304" pitchFamily="18" charset="0"/>
                        </a:rPr>
                        <a:t>100%</a:t>
                      </a:r>
                    </a:p>
                  </a:txBody>
                  <a:tcPr marL="68580" marR="68580" marT="0" marB="0" anchor="ctr"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Отсутствует </a:t>
                      </a:r>
                    </a:p>
                  </a:txBody>
                  <a:tcPr marL="68580" marR="68580" marT="0" marB="0" anchor="ctr"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 предусмотрено технологией</a:t>
                      </a:r>
                    </a:p>
                  </a:txBody>
                  <a:tcPr marL="68580" marR="68580" marT="0" marB="0" anchor="ctr"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0620895"/>
                  </a:ext>
                </a:extLst>
              </a:tr>
              <a:tr h="432000">
                <a:tc gridSpan="2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i="0" u="none" strike="noStrike" cap="none" dirty="0">
                          <a:solidFill>
                            <a:schemeClr val="bg1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Стабильность эффективности очистки в ходе эксплуатации</a:t>
                      </a:r>
                      <a:endParaRPr lang="ru-RU" sz="1400" b="1" kern="1200" dirty="0">
                        <a:solidFill>
                          <a:schemeClr val="bg1"/>
                        </a:solidFill>
                        <a:effectLst/>
                        <a:latin typeface="Century Schoolbook" panose="02040604050505020304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ru-RU" sz="1200" b="1" kern="1200" dirty="0">
                        <a:solidFill>
                          <a:schemeClr val="lt1"/>
                        </a:solidFill>
                        <a:effectLst/>
                        <a:latin typeface="Century Schoolbook" panose="02040604050505020304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1" i="0" u="none" strike="noStrike" cap="none" dirty="0">
                          <a:solidFill>
                            <a:srgbClr val="CC0000"/>
                          </a:solidFill>
                          <a:effectLst/>
                          <a:latin typeface="Century Schoolbook" panose="020406040505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Стабильно 99,9%</a:t>
                      </a:r>
                      <a:endParaRPr lang="ru-RU" sz="1600" b="1" i="0" u="none" strike="noStrike" cap="none" dirty="0">
                        <a:solidFill>
                          <a:srgbClr val="CC0000"/>
                        </a:solidFill>
                        <a:effectLst/>
                        <a:latin typeface="Century Schoolbook" panose="020406040505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Schoolbook" panose="020406040505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Снижается по мере загрязнения фильтра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Schoolbook" panose="020406040505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Снижается до 60%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88940515"/>
                  </a:ext>
                </a:extLst>
              </a:tr>
              <a:tr h="432000">
                <a:tc gridSpan="2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kern="1200" dirty="0">
                          <a:solidFill>
                            <a:schemeClr val="bg1"/>
                          </a:solidFill>
                          <a:effectLst/>
                          <a:latin typeface="Century Schoolbook" panose="02040604050505020304" pitchFamily="18" charset="0"/>
                          <a:ea typeface="+mn-ea"/>
                          <a:cs typeface="+mn-cs"/>
                        </a:rPr>
                        <a:t>Независимость эффективности от состояния воздушной среды помещения </a:t>
                      </a: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ru-RU" sz="1200" b="1" kern="1200" dirty="0">
                        <a:solidFill>
                          <a:schemeClr val="lt1"/>
                        </a:solidFill>
                        <a:effectLst/>
                        <a:latin typeface="Century Schoolbook" panose="02040604050505020304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ДА</a:t>
                      </a:r>
                      <a:endParaRPr lang="ru-RU" sz="1400" b="1" i="0" u="none" strike="noStrike" cap="none" dirty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ДА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Schoolbook" panose="020406040505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НЕТ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7040956"/>
                  </a:ext>
                </a:extLst>
              </a:tr>
              <a:tr h="432000">
                <a:tc gridSpan="2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entury Schoolbook" panose="020406040505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Уровень патогена среды сборника</a:t>
                      </a: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ru-RU" sz="1200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низкая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крайне высокая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средняя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05601816"/>
                  </a:ext>
                </a:extLst>
              </a:tr>
              <a:tr h="432000">
                <a:tc gridSpan="2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entury Schoolbook" panose="020406040505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Аэродинамическое сопротивление</a:t>
                      </a: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ru-RU" sz="1200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низкое</a:t>
                      </a:r>
                    </a:p>
                  </a:txBody>
                  <a:tcPr marL="68580" marR="68580" marT="0" marB="0" anchor="ctr"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высокое</a:t>
                      </a:r>
                    </a:p>
                  </a:txBody>
                  <a:tcPr marL="68580" marR="68580" marT="0" marB="0" anchor="ctr"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низкое</a:t>
                      </a:r>
                    </a:p>
                  </a:txBody>
                  <a:tcPr marL="68580" marR="68580" marT="0" marB="0" anchor="ctr"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6492981"/>
                  </a:ext>
                </a:extLst>
              </a:tr>
              <a:tr h="432000">
                <a:tc gridSpan="2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entury Schoolbook" panose="020406040505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Применимость для центральных  систем кондиционирования</a:t>
                      </a: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ru-RU" sz="1200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ДА</a:t>
                      </a:r>
                      <a:endParaRPr lang="ru-RU" sz="1400" b="1" i="0" u="none" strike="noStrike" cap="none" dirty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ДА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Schoolbook" panose="020406040505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НЕТ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45696179"/>
                  </a:ext>
                </a:extLst>
              </a:tr>
              <a:tr h="432000">
                <a:tc gridSpan="2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Schoolbook" panose="02040604050505020304" pitchFamily="18" charset="0"/>
                        </a:rPr>
                        <a:t>Необходимость смены фильтрующего элемента. </a:t>
                      </a:r>
                    </a:p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Schoolbook" panose="020406040505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Высокие эксплуатационные расходы.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ru-RU" sz="1200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b="1" i="0" u="none" strike="noStrike" cap="none" dirty="0">
                          <a:solidFill>
                            <a:srgbClr val="CC0000"/>
                          </a:solidFill>
                          <a:effectLst/>
                          <a:latin typeface="Century Schoolbook" panose="020406040505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НЕТ</a:t>
                      </a:r>
                      <a:endParaRPr lang="ru-RU" sz="1200" b="1" i="0" u="none" strike="noStrike" cap="none" dirty="0">
                        <a:solidFill>
                          <a:srgbClr val="CC0000"/>
                        </a:solidFill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</a:t>
                      </a:r>
                    </a:p>
                  </a:txBody>
                  <a:tcPr marL="68580" marR="68580" marT="0" marB="0" anchor="ctr"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</a:t>
                      </a:r>
                    </a:p>
                  </a:txBody>
                  <a:tcPr marL="68580" marR="68580" marT="0" marB="0" anchor="ctr"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884397"/>
                  </a:ext>
                </a:extLst>
              </a:tr>
              <a:tr h="48113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bg1"/>
                          </a:solidFill>
                          <a:effectLst/>
                          <a:latin typeface="Century Schoolbook" panose="02040604050505020304" pitchFamily="18" charset="0"/>
                        </a:rPr>
                        <a:t>Автоматизированная система управления с ЭЛЕМЕНТАМИ ПРЕДИКАТИВНОЙ АНАЛИТИКИ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1200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ДА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НЕТ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НЕТ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06349952"/>
                  </a:ext>
                </a:extLst>
              </a:tr>
              <a:tr h="843363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entury Schoolbook" panose="020406040505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Влияние на экологию при производстве и утилизации фильтрующего элемента</a:t>
                      </a: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i="0" u="none" strike="noStrike" cap="none" dirty="0">
                          <a:solidFill>
                            <a:srgbClr val="CC0000"/>
                          </a:solidFill>
                          <a:effectLst/>
                          <a:latin typeface="Century Schoolbook" panose="020406040505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Экологически чистый продукт</a:t>
                      </a:r>
                    </a:p>
                  </a:txBody>
                  <a:tcPr marL="68580" marR="68580" marT="0" marB="0" anchor="ctr"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Использование химических компонентов. Низкая скорость разложения стеклопластика </a:t>
                      </a:r>
                    </a:p>
                  </a:txBody>
                  <a:tcPr marL="68580" marR="68580" marT="0" marB="0" anchor="ctr"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Использование ртути, стекла. Дорогостоящий процесс утилизации</a:t>
                      </a:r>
                    </a:p>
                  </a:txBody>
                  <a:tcPr marL="68580" marR="68580" marT="0" marB="0" anchor="ctr"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8220391"/>
                  </a:ext>
                </a:extLst>
              </a:tr>
            </a:tbl>
          </a:graphicData>
        </a:graphic>
      </p:graphicFrame>
      <p:sp>
        <p:nvSpPr>
          <p:cNvPr id="8" name="Google Shape;131;p17">
            <a:extLst>
              <a:ext uri="{FF2B5EF4-FFF2-40B4-BE49-F238E27FC236}">
                <a16:creationId xmlns:a16="http://schemas.microsoft.com/office/drawing/2014/main" id="{365FE0DC-2A52-FE40-4F4B-AE7C832EE45C}"/>
              </a:ext>
            </a:extLst>
          </p:cNvPr>
          <p:cNvSpPr/>
          <p:nvPr/>
        </p:nvSpPr>
        <p:spPr>
          <a:xfrm>
            <a:off x="0" y="-39675"/>
            <a:ext cx="12195300" cy="8007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9" name="Google Shape;132;p17">
            <a:extLst>
              <a:ext uri="{FF2B5EF4-FFF2-40B4-BE49-F238E27FC236}">
                <a16:creationId xmlns:a16="http://schemas.microsoft.com/office/drawing/2014/main" id="{16EDDD71-A9D5-9CAB-71B1-6D723305E3C9}"/>
              </a:ext>
            </a:extLst>
          </p:cNvPr>
          <p:cNvSpPr txBox="1"/>
          <p:nvPr/>
        </p:nvSpPr>
        <p:spPr>
          <a:xfrm>
            <a:off x="1324100" y="2977"/>
            <a:ext cx="9221400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ru-RU" sz="2800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Анализ конкурентов. </a:t>
            </a:r>
          </a:p>
          <a:p>
            <a:pPr>
              <a:lnSpc>
                <a:spcPct val="90000"/>
              </a:lnSpc>
            </a:pPr>
            <a:r>
              <a:rPr lang="ru-RU" sz="2800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Преимущества перед аналогами</a:t>
            </a:r>
          </a:p>
        </p:txBody>
      </p:sp>
      <p:pic>
        <p:nvPicPr>
          <p:cNvPr id="10" name="Google Shape;133;p17" descr="Эковент">
            <a:extLst>
              <a:ext uri="{FF2B5EF4-FFF2-40B4-BE49-F238E27FC236}">
                <a16:creationId xmlns:a16="http://schemas.microsoft.com/office/drawing/2014/main" id="{3050009B-A306-81D5-5288-56EC3742675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074" y="26001"/>
            <a:ext cx="970100" cy="66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Открыт сбор идей на форум «Сильные идеи для нового времени» — 2023">
            <a:extLst>
              <a:ext uri="{FF2B5EF4-FFF2-40B4-BE49-F238E27FC236}">
                <a16:creationId xmlns:a16="http://schemas.microsoft.com/office/drawing/2014/main" id="{FF1FA78C-34F4-6B44-C618-24380E1109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7" b="19674"/>
          <a:stretch/>
        </p:blipFill>
        <p:spPr bwMode="auto">
          <a:xfrm>
            <a:off x="10361606" y="-94380"/>
            <a:ext cx="1748235" cy="85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525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9"/>
          <p:cNvSpPr txBox="1">
            <a:spLocks noGrp="1"/>
          </p:cNvSpPr>
          <p:nvPr>
            <p:ph type="sldNum" idx="12"/>
          </p:nvPr>
        </p:nvSpPr>
        <p:spPr>
          <a:xfrm>
            <a:off x="11299047" y="6172200"/>
            <a:ext cx="915000" cy="5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3000">
                <a:solidFill>
                  <a:srgbClr val="FFFFFF"/>
                </a:solidFill>
              </a:rPr>
              <a:t>6</a:t>
            </a:fld>
            <a:endParaRPr sz="3000">
              <a:solidFill>
                <a:srgbClr val="FFFFFF"/>
              </a:solidFill>
            </a:endParaRPr>
          </a:p>
        </p:txBody>
      </p:sp>
      <p:sp>
        <p:nvSpPr>
          <p:cNvPr id="170" name="Google Shape;170;p19"/>
          <p:cNvSpPr/>
          <p:nvPr/>
        </p:nvSpPr>
        <p:spPr>
          <a:xfrm>
            <a:off x="0" y="-39675"/>
            <a:ext cx="12195300" cy="8007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71" name="Google Shape;171;p19"/>
          <p:cNvSpPr txBox="1"/>
          <p:nvPr/>
        </p:nvSpPr>
        <p:spPr>
          <a:xfrm>
            <a:off x="1367957" y="-39663"/>
            <a:ext cx="9221400" cy="8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entury Schoolbook"/>
              <a:buNone/>
            </a:pPr>
            <a:r>
              <a:rPr lang="en-US" sz="26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   </a:t>
            </a:r>
            <a:r>
              <a:rPr lang="ru-RU" sz="26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Состав устройства и расположение блоков  ПРОФЕССИОНАЛЬНАЯ ЭКО-СИСТЕМЫ </a:t>
            </a:r>
            <a:r>
              <a:rPr lang="en-US" sz="26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PIAS</a:t>
            </a:r>
            <a:endParaRPr sz="26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172" name="Google Shape;172;p19" descr="Эковен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074" y="26001"/>
            <a:ext cx="970100" cy="66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Открыт сбор идей на форум «Сильные идеи для нового времени» — 2023">
            <a:extLst>
              <a:ext uri="{FF2B5EF4-FFF2-40B4-BE49-F238E27FC236}">
                <a16:creationId xmlns:a16="http://schemas.microsoft.com/office/drawing/2014/main" id="{1E46E6D7-10BE-A830-DA6A-879B8C99D8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7" b="19674"/>
          <a:stretch/>
        </p:blipFill>
        <p:spPr bwMode="auto">
          <a:xfrm>
            <a:off x="10361606" y="-94380"/>
            <a:ext cx="1748235" cy="85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149A9E-1072-A942-2C13-019F8D94C6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2795" y="761025"/>
            <a:ext cx="8102928" cy="60422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704C4B-C0BB-C8CC-675E-3AA43F57E1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468" y="826701"/>
            <a:ext cx="2477082" cy="297317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7DA3A2-31D3-B5ED-4E7F-0A34C04EAA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468" y="3865543"/>
            <a:ext cx="2875568" cy="290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25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8"/>
          <p:cNvSpPr txBox="1">
            <a:spLocks noGrp="1"/>
          </p:cNvSpPr>
          <p:nvPr>
            <p:ph type="sldNum" idx="12"/>
          </p:nvPr>
        </p:nvSpPr>
        <p:spPr>
          <a:xfrm>
            <a:off x="11295943" y="6172200"/>
            <a:ext cx="914700" cy="5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3000">
                <a:solidFill>
                  <a:schemeClr val="lt1"/>
                </a:solidFill>
              </a:rPr>
              <a:t>7</a:t>
            </a:fld>
            <a:endParaRPr sz="3000">
              <a:solidFill>
                <a:schemeClr val="lt1"/>
              </a:solidFill>
            </a:endParaRPr>
          </a:p>
        </p:txBody>
      </p:sp>
      <p:sp>
        <p:nvSpPr>
          <p:cNvPr id="147" name="Google Shape;147;p18"/>
          <p:cNvSpPr txBox="1"/>
          <p:nvPr/>
        </p:nvSpPr>
        <p:spPr>
          <a:xfrm>
            <a:off x="-79866" y="2540997"/>
            <a:ext cx="3590123" cy="1264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t" anchorCtr="0">
            <a:spAutoFit/>
          </a:bodyPr>
          <a:lstStyle/>
          <a:p>
            <a:pPr algn="ctr">
              <a:lnSpc>
                <a:spcPct val="80000"/>
              </a:lnSpc>
              <a:spcAft>
                <a:spcPts val="500"/>
              </a:spcAft>
            </a:pPr>
            <a:r>
              <a:rPr lang="ru-RU" sz="1800" b="1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Мед учреждения, включая</a:t>
            </a: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rPr lang="ru-RU" sz="1200" b="1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Операционные и инфекционные блоки</a:t>
            </a:r>
          </a:p>
          <a:p>
            <a:pPr algn="ctr">
              <a:lnSpc>
                <a:spcPct val="80000"/>
              </a:lnSpc>
            </a:pPr>
            <a:r>
              <a:rPr lang="ru-RU" sz="1200" b="1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Реанимационные палаты ожоговых центров</a:t>
            </a:r>
          </a:p>
          <a:p>
            <a:pPr algn="ctr">
              <a:lnSpc>
                <a:spcPct val="80000"/>
              </a:lnSpc>
            </a:pPr>
            <a:r>
              <a:rPr lang="ru-RU" sz="1200" b="1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Онкологические центры</a:t>
            </a:r>
          </a:p>
          <a:p>
            <a:pPr algn="ctr">
              <a:lnSpc>
                <a:spcPct val="80000"/>
              </a:lnSpc>
            </a:pPr>
            <a:r>
              <a:rPr lang="ru-RU" sz="1200" b="1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Приемные отделения больниц и поликлиник</a:t>
            </a:r>
          </a:p>
        </p:txBody>
      </p:sp>
      <p:sp>
        <p:nvSpPr>
          <p:cNvPr id="148" name="Google Shape;148;p18"/>
          <p:cNvSpPr/>
          <p:nvPr/>
        </p:nvSpPr>
        <p:spPr>
          <a:xfrm>
            <a:off x="0" y="-39675"/>
            <a:ext cx="12195300" cy="8007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49" name="Google Shape;149;p18"/>
          <p:cNvSpPr txBox="1"/>
          <p:nvPr/>
        </p:nvSpPr>
        <p:spPr>
          <a:xfrm>
            <a:off x="1324107" y="2987"/>
            <a:ext cx="9221400" cy="692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entury Schoolbook"/>
              <a:buNone/>
            </a:pPr>
            <a:r>
              <a:rPr lang="ru-RU" sz="26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Области применения</a:t>
            </a:r>
            <a:endParaRPr sz="26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150" name="Google Shape;150;p18" descr="Эковен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074" y="26001"/>
            <a:ext cx="970100" cy="66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517" y="928691"/>
            <a:ext cx="2435424" cy="154282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8"/>
          <p:cNvSpPr txBox="1"/>
          <p:nvPr/>
        </p:nvSpPr>
        <p:spPr>
          <a:xfrm>
            <a:off x="0" y="6396916"/>
            <a:ext cx="11345017" cy="424691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50" tIns="45700" rIns="91450" bIns="45700" anchor="t" anchorCtr="0">
            <a:sp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 b="1" dirty="0">
                <a:solidFill>
                  <a:srgbClr val="3D85C6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   </a:t>
            </a:r>
            <a:r>
              <a:rPr lang="ru-RU" sz="2400" b="1" dirty="0">
                <a:solidFill>
                  <a:srgbClr val="CC000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!!!</a:t>
            </a:r>
            <a:r>
              <a:rPr lang="ru-RU" sz="1900" b="1" dirty="0">
                <a:solidFill>
                  <a:srgbClr val="3D85C6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ТЕХНОЛОГИЯ ОБЛАДАЕТ ШИРОЧАЙШИМ СПЕКТРОМ ЭКСПЛУАТАНТОВ</a:t>
            </a:r>
          </a:p>
        </p:txBody>
      </p:sp>
      <p:sp>
        <p:nvSpPr>
          <p:cNvPr id="158" name="Google Shape;158;p18"/>
          <p:cNvSpPr txBox="1"/>
          <p:nvPr/>
        </p:nvSpPr>
        <p:spPr>
          <a:xfrm>
            <a:off x="8478941" y="2775734"/>
            <a:ext cx="2630684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ru-RU" sz="1800" b="1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Производственные предприятия </a:t>
            </a:r>
            <a:endParaRPr sz="1800" b="1" dirty="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63" name="Google Shape;163;p18"/>
          <p:cNvSpPr txBox="1"/>
          <p:nvPr/>
        </p:nvSpPr>
        <p:spPr>
          <a:xfrm>
            <a:off x="6151408" y="2786101"/>
            <a:ext cx="2189589" cy="75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ru-RU" sz="1800" b="1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Детские учебные учреждения</a:t>
            </a:r>
            <a:endParaRPr sz="1800" b="1" dirty="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164" name="Google Shape;16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44056" y="928689"/>
            <a:ext cx="2219381" cy="1547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Открыт сбор идей на форум «Сильные идеи для нового времени» — 2023">
            <a:extLst>
              <a:ext uri="{FF2B5EF4-FFF2-40B4-BE49-F238E27FC236}">
                <a16:creationId xmlns:a16="http://schemas.microsoft.com/office/drawing/2014/main" id="{55D9DCB5-FD14-D61C-4DC1-979C6812B7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7" b="19674"/>
          <a:stretch/>
        </p:blipFill>
        <p:spPr bwMode="auto">
          <a:xfrm>
            <a:off x="10361606" y="-94380"/>
            <a:ext cx="1748235" cy="85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338A205E-4677-A87D-A7CE-FF4ACAD37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175" y="928689"/>
            <a:ext cx="2279560" cy="154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4AB9997B-149F-BAE8-E249-A669AECA60DC}"/>
              </a:ext>
            </a:extLst>
          </p:cNvPr>
          <p:cNvCxnSpPr/>
          <p:nvPr/>
        </p:nvCxnSpPr>
        <p:spPr>
          <a:xfrm>
            <a:off x="49074" y="6332264"/>
            <a:ext cx="11104701" cy="0"/>
          </a:xfrm>
          <a:prstGeom prst="line">
            <a:avLst/>
          </a:prstGeom>
          <a:ln>
            <a:solidFill>
              <a:srgbClr val="CC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ECC863B-03CA-066B-3D80-214A25FB2F8C}"/>
              </a:ext>
            </a:extLst>
          </p:cNvPr>
          <p:cNvSpPr txBox="1"/>
          <p:nvPr/>
        </p:nvSpPr>
        <p:spPr>
          <a:xfrm>
            <a:off x="6280328" y="3957362"/>
            <a:ext cx="2279560" cy="1625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ru-RU" b="1" dirty="0">
                <a:latin typeface="Century Schoolbook" panose="02040604050505020304" pitchFamily="18" charset="0"/>
              </a:rPr>
              <a:t>Нарушение режима работы </a:t>
            </a:r>
            <a:r>
              <a:rPr lang="ru-RU" dirty="0">
                <a:latin typeface="Century Schoolbook" panose="02040604050505020304" pitchFamily="18" charset="0"/>
              </a:rPr>
              <a:t>по причине:</a:t>
            </a:r>
          </a:p>
          <a:p>
            <a:pPr marL="285750" indent="-285750">
              <a:lnSpc>
                <a:spcPct val="80000"/>
              </a:lnSpc>
              <a:spcAft>
                <a:spcPts val="600"/>
              </a:spcAft>
              <a:buClr>
                <a:srgbClr val="CC0000"/>
              </a:buClr>
              <a:buFont typeface="Wingdings" panose="05000000000000000000" pitchFamily="2" charset="2"/>
              <a:buChar char="q"/>
            </a:pPr>
            <a:r>
              <a:rPr lang="ru-RU" dirty="0">
                <a:latin typeface="Century Schoolbook" panose="02040604050505020304" pitchFamily="18" charset="0"/>
              </a:rPr>
              <a:t>высокого уровня заболеваемости в период эпидемий</a:t>
            </a:r>
          </a:p>
          <a:p>
            <a:pPr marL="285750" indent="-285750">
              <a:lnSpc>
                <a:spcPct val="80000"/>
              </a:lnSpc>
              <a:spcAft>
                <a:spcPts val="600"/>
              </a:spcAft>
              <a:buClr>
                <a:srgbClr val="CC0000"/>
              </a:buClr>
              <a:buFont typeface="Wingdings" panose="05000000000000000000" pitchFamily="2" charset="2"/>
              <a:buChar char="q"/>
            </a:pPr>
            <a:r>
              <a:rPr lang="ru-RU" dirty="0">
                <a:latin typeface="Century Schoolbook" panose="02040604050505020304" pitchFamily="18" charset="0"/>
              </a:rPr>
              <a:t>закрытие учреждения на карантин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C9900B-0A74-81D4-4155-1C1354598491}"/>
              </a:ext>
            </a:extLst>
          </p:cNvPr>
          <p:cNvSpPr txBox="1"/>
          <p:nvPr/>
        </p:nvSpPr>
        <p:spPr>
          <a:xfrm>
            <a:off x="8599762" y="3932891"/>
            <a:ext cx="2630684" cy="2046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  <a:buClr>
                <a:srgbClr val="CC0000"/>
              </a:buClr>
            </a:pPr>
            <a:r>
              <a:rPr lang="ru-RU" dirty="0">
                <a:latin typeface="Century Schoolbook" panose="02040604050505020304" pitchFamily="18" charset="0"/>
              </a:rPr>
              <a:t>Болезни и нетрудоспособность работников в период эпидемий влечет: </a:t>
            </a:r>
          </a:p>
          <a:p>
            <a:pPr marL="285750" indent="-285750">
              <a:lnSpc>
                <a:spcPct val="80000"/>
              </a:lnSpc>
              <a:spcAft>
                <a:spcPts val="600"/>
              </a:spcAft>
              <a:buClr>
                <a:srgbClr val="CC0000"/>
              </a:buClr>
              <a:buFont typeface="Wingdings" panose="05000000000000000000" pitchFamily="2" charset="2"/>
              <a:buChar char="q"/>
            </a:pPr>
            <a:r>
              <a:rPr lang="ru-RU" b="1" dirty="0">
                <a:latin typeface="Century Schoolbook" panose="02040604050505020304" pitchFamily="18" charset="0"/>
              </a:rPr>
              <a:t>Нарушение режима              работы</a:t>
            </a:r>
          </a:p>
          <a:p>
            <a:pPr marL="285750" indent="-285750">
              <a:lnSpc>
                <a:spcPct val="80000"/>
              </a:lnSpc>
              <a:spcAft>
                <a:spcPts val="600"/>
              </a:spcAft>
              <a:buClr>
                <a:srgbClr val="CC0000"/>
              </a:buClr>
              <a:buFont typeface="Wingdings" panose="05000000000000000000" pitchFamily="2" charset="2"/>
              <a:buChar char="q"/>
            </a:pPr>
            <a:r>
              <a:rPr lang="ru-RU" b="1" dirty="0">
                <a:latin typeface="Century Schoolbook" panose="02040604050505020304" pitchFamily="18" charset="0"/>
              </a:rPr>
              <a:t>Снижение производительности</a:t>
            </a:r>
          </a:p>
          <a:p>
            <a:pPr marL="285750" indent="-285750">
              <a:lnSpc>
                <a:spcPct val="80000"/>
              </a:lnSpc>
              <a:spcAft>
                <a:spcPts val="600"/>
              </a:spcAft>
              <a:buClr>
                <a:srgbClr val="CC0000"/>
              </a:buClr>
              <a:buFont typeface="Wingdings" panose="05000000000000000000" pitchFamily="2" charset="2"/>
              <a:buChar char="q"/>
            </a:pPr>
            <a:r>
              <a:rPr lang="ru-RU" b="1" dirty="0">
                <a:latin typeface="Century Schoolbook" panose="02040604050505020304" pitchFamily="18" charset="0"/>
              </a:rPr>
              <a:t>Потери и убытки </a:t>
            </a:r>
            <a:r>
              <a:rPr lang="ru-RU" dirty="0">
                <a:latin typeface="Century Schoolbook" panose="02040604050505020304" pitchFamily="18" charset="0"/>
              </a:rPr>
              <a:t>предприятия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69C208-A519-BBDA-6358-0B2B8D641FF1}"/>
              </a:ext>
            </a:extLst>
          </p:cNvPr>
          <p:cNvSpPr txBox="1"/>
          <p:nvPr/>
        </p:nvSpPr>
        <p:spPr>
          <a:xfrm>
            <a:off x="86827" y="3942191"/>
            <a:ext cx="3256738" cy="2409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80000"/>
              </a:lnSpc>
              <a:spcAft>
                <a:spcPts val="600"/>
              </a:spcAft>
              <a:buClr>
                <a:srgbClr val="CC0000"/>
              </a:buClr>
              <a:buFont typeface="Wingdings" panose="05000000000000000000" pitchFamily="2" charset="2"/>
              <a:buChar char="q"/>
            </a:pPr>
            <a:r>
              <a:rPr lang="ru-RU" b="1" dirty="0">
                <a:latin typeface="Century Schoolbook" panose="02040604050505020304" pitchFamily="18" charset="0"/>
              </a:rPr>
              <a:t>Высокие риски первичного и повторного заражения </a:t>
            </a:r>
            <a:r>
              <a:rPr lang="ru-RU" dirty="0">
                <a:latin typeface="Century Schoolbook" panose="02040604050505020304" pitchFamily="18" charset="0"/>
              </a:rPr>
              <a:t>людей инфекционными и паразитарными заболеваниями с аэрозольным механизмом передачи возбудителя при посещении медицинских учреждений в период эпидемий</a:t>
            </a:r>
          </a:p>
          <a:p>
            <a:pPr marL="285750" indent="-285750">
              <a:lnSpc>
                <a:spcPct val="80000"/>
              </a:lnSpc>
              <a:spcAft>
                <a:spcPts val="600"/>
              </a:spcAft>
              <a:buClr>
                <a:srgbClr val="CC0000"/>
              </a:buClr>
              <a:buFont typeface="Wingdings" panose="05000000000000000000" pitchFamily="2" charset="2"/>
              <a:buChar char="q"/>
            </a:pPr>
            <a:r>
              <a:rPr lang="ru-RU" b="1" dirty="0">
                <a:latin typeface="Century Schoolbook" panose="02040604050505020304" pitchFamily="18" charset="0"/>
              </a:rPr>
              <a:t>Высокие риски заболевания и развития </a:t>
            </a:r>
            <a:r>
              <a:rPr lang="ru-RU" dirty="0">
                <a:latin typeface="Century Schoolbook" panose="02040604050505020304" pitchFamily="18" charset="0"/>
              </a:rPr>
              <a:t>инфекционных осложнений у онкологических больных, в послеоперационный период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254CDE7-955D-3915-7ED4-142F11AC3E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6"/>
          <a:stretch/>
        </p:blipFill>
        <p:spPr bwMode="auto">
          <a:xfrm>
            <a:off x="3666836" y="920067"/>
            <a:ext cx="2115019" cy="154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163;p18">
            <a:extLst>
              <a:ext uri="{FF2B5EF4-FFF2-40B4-BE49-F238E27FC236}">
                <a16:creationId xmlns:a16="http://schemas.microsoft.com/office/drawing/2014/main" id="{EB4DAF91-4446-308B-2698-2A3AA9BD3849}"/>
              </a:ext>
            </a:extLst>
          </p:cNvPr>
          <p:cNvSpPr txBox="1"/>
          <p:nvPr/>
        </p:nvSpPr>
        <p:spPr>
          <a:xfrm>
            <a:off x="3666836" y="2622067"/>
            <a:ext cx="211502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ru-RU" sz="1800" b="1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Объекты военного назначения используемые в мирное время</a:t>
            </a:r>
            <a:endParaRPr sz="1800" b="1" dirty="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872D9D-FAC3-F9AE-66BB-7367E50132DC}"/>
              </a:ext>
            </a:extLst>
          </p:cNvPr>
          <p:cNvSpPr txBox="1"/>
          <p:nvPr/>
        </p:nvSpPr>
        <p:spPr>
          <a:xfrm>
            <a:off x="3595414" y="3954701"/>
            <a:ext cx="2319434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80000"/>
              </a:lnSpc>
              <a:spcAft>
                <a:spcPts val="600"/>
              </a:spcAft>
              <a:buClr>
                <a:srgbClr val="CC0000"/>
              </a:buClr>
              <a:buFont typeface="Wingdings" panose="05000000000000000000" pitchFamily="2" charset="2"/>
              <a:buChar char="q"/>
            </a:pPr>
            <a:r>
              <a:rPr lang="ru-RU" b="1" dirty="0">
                <a:latin typeface="Century Schoolbook" panose="02040604050505020304" pitchFamily="18" charset="0"/>
              </a:rPr>
              <a:t>Дополнительное устройство защиты </a:t>
            </a:r>
            <a:r>
              <a:rPr lang="ru-RU" dirty="0">
                <a:latin typeface="Century Schoolbook" panose="02040604050505020304" pitchFamily="18" charset="0"/>
              </a:rPr>
              <a:t>от биологического и бактериологического оружия</a:t>
            </a:r>
          </a:p>
          <a:p>
            <a:pPr marL="285750" indent="-285750">
              <a:lnSpc>
                <a:spcPct val="80000"/>
              </a:lnSpc>
              <a:spcAft>
                <a:spcPts val="600"/>
              </a:spcAft>
              <a:buClr>
                <a:srgbClr val="CC0000"/>
              </a:buClr>
              <a:buFont typeface="Wingdings" panose="05000000000000000000" pitchFamily="2" charset="2"/>
              <a:buChar char="q"/>
            </a:pPr>
            <a:r>
              <a:rPr lang="ru-RU" b="1" dirty="0">
                <a:latin typeface="Century Schoolbook" panose="02040604050505020304" pitchFamily="18" charset="0"/>
              </a:rPr>
              <a:t>Невозможность выполнять долг перед Родиной  </a:t>
            </a:r>
            <a:r>
              <a:rPr lang="ru-RU" dirty="0">
                <a:latin typeface="Century Schoolbook" panose="02040604050505020304" pitchFamily="18" charset="0"/>
              </a:rPr>
              <a:t>при ОРВИ, гриппе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12215FB-840E-AF35-43BC-BBF420BACCD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3000" smtClean="0">
                <a:solidFill>
                  <a:schemeClr val="bg1"/>
                </a:solidFill>
              </a:rPr>
              <a:t>8</a:t>
            </a:fld>
            <a:endParaRPr lang="ru-RU" sz="3000" dirty="0">
              <a:solidFill>
                <a:schemeClr val="bg1"/>
              </a:solidFill>
            </a:endParaRP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7380953E-E598-CE5E-F89A-53AF09EDDD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2648785"/>
              </p:ext>
            </p:extLst>
          </p:nvPr>
        </p:nvGraphicFramePr>
        <p:xfrm>
          <a:off x="25682" y="1103561"/>
          <a:ext cx="5663188" cy="46508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Google Shape;223;p21">
            <a:extLst>
              <a:ext uri="{FF2B5EF4-FFF2-40B4-BE49-F238E27FC236}">
                <a16:creationId xmlns:a16="http://schemas.microsoft.com/office/drawing/2014/main" id="{B5F71928-5BA1-C8D8-E1B2-2FAE04AE866C}"/>
              </a:ext>
            </a:extLst>
          </p:cNvPr>
          <p:cNvSpPr/>
          <p:nvPr/>
        </p:nvSpPr>
        <p:spPr>
          <a:xfrm>
            <a:off x="0" y="-39675"/>
            <a:ext cx="12195300" cy="8007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2" name="Google Shape;224;p21">
            <a:extLst>
              <a:ext uri="{FF2B5EF4-FFF2-40B4-BE49-F238E27FC236}">
                <a16:creationId xmlns:a16="http://schemas.microsoft.com/office/drawing/2014/main" id="{78869FDC-8104-AD10-D53A-66F34B1F140E}"/>
              </a:ext>
            </a:extLst>
          </p:cNvPr>
          <p:cNvSpPr txBox="1"/>
          <p:nvPr/>
        </p:nvSpPr>
        <p:spPr>
          <a:xfrm>
            <a:off x="1200726" y="-39675"/>
            <a:ext cx="10645747" cy="8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entury Schoolbook"/>
              <a:buNone/>
            </a:pPr>
            <a:r>
              <a:rPr lang="ru-RU" sz="25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Оценка российского рынка устройств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entury Schoolbook"/>
              <a:buNone/>
            </a:pPr>
            <a:r>
              <a:rPr lang="ru-RU" sz="25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для обеззараживания воздуха </a:t>
            </a:r>
          </a:p>
        </p:txBody>
      </p:sp>
      <p:pic>
        <p:nvPicPr>
          <p:cNvPr id="13" name="Google Shape;225;p21" descr="Эковент">
            <a:extLst>
              <a:ext uri="{FF2B5EF4-FFF2-40B4-BE49-F238E27FC236}">
                <a16:creationId xmlns:a16="http://schemas.microsoft.com/office/drawing/2014/main" id="{946A6065-511F-9E13-961A-AA6627A642A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074" y="26001"/>
            <a:ext cx="970100" cy="66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2" descr="Открыт сбор идей на форум «Сильные идеи для нового времени» — 2023">
            <a:extLst>
              <a:ext uri="{FF2B5EF4-FFF2-40B4-BE49-F238E27FC236}">
                <a16:creationId xmlns:a16="http://schemas.microsoft.com/office/drawing/2014/main" id="{9490B361-4DFD-C8B5-784C-949E91E064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7" b="19674"/>
          <a:stretch/>
        </p:blipFill>
        <p:spPr bwMode="auto">
          <a:xfrm>
            <a:off x="10389599" y="-94380"/>
            <a:ext cx="1748235" cy="85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A0169B4-EEB6-9F0C-E758-30AB0D09A140}"/>
              </a:ext>
            </a:extLst>
          </p:cNvPr>
          <p:cNvSpPr txBox="1"/>
          <p:nvPr/>
        </p:nvSpPr>
        <p:spPr>
          <a:xfrm>
            <a:off x="5717445" y="1035744"/>
            <a:ext cx="566318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800" b="1" i="0" u="none" strike="noStrike" baseline="0" dirty="0">
                <a:solidFill>
                  <a:schemeClr val="tx1"/>
                </a:solidFill>
                <a:latin typeface="Century Schoolbook" panose="02040604050505020304" pitchFamily="18" charset="0"/>
              </a:rPr>
              <a:t>ТАМ </a:t>
            </a:r>
          </a:p>
          <a:p>
            <a:pPr algn="l"/>
            <a:r>
              <a:rPr lang="ru-RU" sz="1600" b="0" i="0" u="none" strike="noStrike" baseline="0" dirty="0">
                <a:solidFill>
                  <a:srgbClr val="74ACDE"/>
                </a:solidFill>
                <a:latin typeface="Century Schoolbook" panose="02040604050505020304" pitchFamily="18" charset="0"/>
              </a:rPr>
              <a:t>(общий объём </a:t>
            </a:r>
            <a:r>
              <a:rPr lang="ru-RU" sz="1600" dirty="0">
                <a:solidFill>
                  <a:srgbClr val="74ACDE"/>
                </a:solidFill>
                <a:latin typeface="Century Schoolbook" panose="02040604050505020304" pitchFamily="18" charset="0"/>
              </a:rPr>
              <a:t>российского </a:t>
            </a:r>
            <a:r>
              <a:rPr lang="ru-RU" sz="1600" b="0" i="0" u="none" strike="noStrike" baseline="0" dirty="0">
                <a:solidFill>
                  <a:srgbClr val="74ACDE"/>
                </a:solidFill>
                <a:latin typeface="Century Schoolbook" panose="02040604050505020304" pitchFamily="18" charset="0"/>
              </a:rPr>
              <a:t>рынка) 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tx1"/>
                </a:solidFill>
                <a:latin typeface="Century Schoolbook" panose="02040604050505020304" pitchFamily="18" charset="0"/>
              </a:rPr>
              <a:t>490 000 устройств в год</a:t>
            </a:r>
          </a:p>
          <a:p>
            <a:pPr algn="l"/>
            <a:endParaRPr lang="ru-RU" sz="1200" b="0" i="0" u="none" strike="noStrike" baseline="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l"/>
            <a:r>
              <a:rPr lang="ru-RU" sz="2800" b="1" i="0" u="none" strike="noStrike" baseline="0" dirty="0">
                <a:solidFill>
                  <a:schemeClr val="tx1"/>
                </a:solidFill>
                <a:latin typeface="Century Schoolbook" panose="02040604050505020304" pitchFamily="18" charset="0"/>
              </a:rPr>
              <a:t>SАМ </a:t>
            </a:r>
          </a:p>
          <a:p>
            <a:r>
              <a:rPr lang="ru-RU" sz="1600" dirty="0">
                <a:solidFill>
                  <a:srgbClr val="74ACDE"/>
                </a:solidFill>
                <a:latin typeface="Century Schoolbook" panose="02040604050505020304" pitchFamily="18" charset="0"/>
              </a:rPr>
              <a:t>(доступный объем рынка) 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tx1"/>
                </a:solidFill>
                <a:latin typeface="Century Schoolbook" panose="02040604050505020304" pitchFamily="18" charset="0"/>
              </a:rPr>
              <a:t>3 430 продаж в год</a:t>
            </a:r>
          </a:p>
          <a:p>
            <a:pPr algn="l"/>
            <a:endParaRPr lang="ru-RU" sz="1200" b="0" i="0" u="none" strike="noStrike" baseline="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l"/>
            <a:r>
              <a:rPr lang="ru-RU" sz="2800" b="1" i="0" u="none" strike="noStrike" baseline="0" dirty="0">
                <a:solidFill>
                  <a:schemeClr val="tx1"/>
                </a:solidFill>
                <a:latin typeface="Century Schoolbook" panose="02040604050505020304" pitchFamily="18" charset="0"/>
              </a:rPr>
              <a:t>SOM </a:t>
            </a:r>
          </a:p>
          <a:p>
            <a:r>
              <a:rPr lang="ru-RU" sz="1600" dirty="0">
                <a:solidFill>
                  <a:srgbClr val="74ACDE"/>
                </a:solidFill>
                <a:latin typeface="Century Schoolbook" panose="02040604050505020304" pitchFamily="18" charset="0"/>
              </a:rPr>
              <a:t>(реально достижимый объем рынка)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tx1"/>
                </a:solidFill>
                <a:latin typeface="Century Schoolbook" panose="02040604050505020304" pitchFamily="18" charset="0"/>
              </a:rPr>
              <a:t>240 продаж в год</a:t>
            </a:r>
            <a:endParaRPr lang="ru-RU" sz="18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0BD5FC-573C-9F58-B412-651286EEBD32}"/>
              </a:ext>
            </a:extLst>
          </p:cNvPr>
          <p:cNvSpPr txBox="1"/>
          <p:nvPr/>
        </p:nvSpPr>
        <p:spPr>
          <a:xfrm>
            <a:off x="1276498" y="6099799"/>
            <a:ext cx="1771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Согласно данным аналитики </a:t>
            </a:r>
            <a:r>
              <a:rPr lang="ru-RU" sz="1200" dirty="0" err="1">
                <a:solidFill>
                  <a:schemeClr val="tx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Ultrafor</a:t>
            </a:r>
            <a:r>
              <a:rPr lang="ru-RU" sz="1200" dirty="0">
                <a:solidFill>
                  <a:schemeClr val="tx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, </a:t>
            </a:r>
            <a:r>
              <a:rPr lang="en-US" sz="1200" dirty="0">
                <a:solidFill>
                  <a:schemeClr val="tx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Grand View Research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7" name="Google Shape;250;p21">
            <a:extLst>
              <a:ext uri="{FF2B5EF4-FFF2-40B4-BE49-F238E27FC236}">
                <a16:creationId xmlns:a16="http://schemas.microsoft.com/office/drawing/2014/main" id="{612F9027-7E75-0CFC-AE26-7F15EB8C9AE4}"/>
              </a:ext>
            </a:extLst>
          </p:cNvPr>
          <p:cNvSpPr txBox="1"/>
          <p:nvPr/>
        </p:nvSpPr>
        <p:spPr>
          <a:xfrm>
            <a:off x="5669820" y="6245069"/>
            <a:ext cx="5109863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1" dirty="0">
                <a:solidFill>
                  <a:schemeClr val="tx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Динамика российского рынка устройств </a:t>
            </a: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1" dirty="0">
                <a:solidFill>
                  <a:schemeClr val="tx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для обеззараживания воздуха, тыс. устройств</a:t>
            </a:r>
            <a:endParaRPr sz="1500" b="1" dirty="0">
              <a:solidFill>
                <a:schemeClr val="tx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B9840F24-FC75-B5F3-639C-0537EB42C4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7916676"/>
              </p:ext>
            </p:extLst>
          </p:nvPr>
        </p:nvGraphicFramePr>
        <p:xfrm>
          <a:off x="5368907" y="4469684"/>
          <a:ext cx="3705088" cy="1740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FB893E5-474D-1CAF-5F58-13490C67AD5B}"/>
              </a:ext>
            </a:extLst>
          </p:cNvPr>
          <p:cNvSpPr/>
          <p:nvPr/>
        </p:nvSpPr>
        <p:spPr>
          <a:xfrm>
            <a:off x="5374626" y="4452064"/>
            <a:ext cx="5663187" cy="2313836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F87CB8-6A89-67B7-72C9-B5595386B4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454" y="5754439"/>
            <a:ext cx="1099272" cy="10824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CC331F-A77F-9E16-B5B7-7A70B73C4CBB}"/>
              </a:ext>
            </a:extLst>
          </p:cNvPr>
          <p:cNvSpPr txBox="1"/>
          <p:nvPr/>
        </p:nvSpPr>
        <p:spPr>
          <a:xfrm>
            <a:off x="9147518" y="4486700"/>
            <a:ext cx="1884577" cy="1505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b="1" i="0" dirty="0">
                <a:solidFill>
                  <a:srgbClr val="13293D"/>
                </a:solidFill>
                <a:effectLst/>
                <a:latin typeface="Century Schoolbook" panose="02040604050505020304" pitchFamily="18" charset="0"/>
              </a:rPr>
              <a:t>Прогнозируемый среднегодовой темп роста в 2022-2027 годы</a:t>
            </a:r>
          </a:p>
          <a:p>
            <a:pPr algn="ctr">
              <a:lnSpc>
                <a:spcPct val="85000"/>
              </a:lnSpc>
            </a:pPr>
            <a:endParaRPr lang="ru-RU" sz="2000" b="1" dirty="0">
              <a:solidFill>
                <a:srgbClr val="13293D"/>
              </a:solidFill>
              <a:latin typeface="Century Schoolbook" panose="02040604050505020304" pitchFamily="18" charset="0"/>
            </a:endParaRPr>
          </a:p>
          <a:p>
            <a:pPr algn="ctr">
              <a:lnSpc>
                <a:spcPct val="85000"/>
              </a:lnSpc>
            </a:pPr>
            <a:r>
              <a:rPr lang="ru-RU" sz="3200" b="1" i="0" dirty="0">
                <a:solidFill>
                  <a:srgbClr val="CC0000"/>
                </a:solidFill>
                <a:effectLst/>
                <a:latin typeface="Century Schoolbook" panose="02040604050505020304" pitchFamily="18" charset="0"/>
              </a:rPr>
              <a:t>12,2%</a:t>
            </a:r>
            <a:endParaRPr lang="ru-RU" sz="3200" b="1" dirty="0">
              <a:solidFill>
                <a:srgbClr val="CC0000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000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">
            <a:extLst>
              <a:ext uri="{FF2B5EF4-FFF2-40B4-BE49-F238E27FC236}">
                <a16:creationId xmlns:a16="http://schemas.microsoft.com/office/drawing/2014/main" id="{0F1566D2-CB32-2393-C23B-01D2EDC0B3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" t="7535" r="1385" b="12332"/>
          <a:stretch/>
        </p:blipFill>
        <p:spPr bwMode="auto">
          <a:xfrm>
            <a:off x="6049961" y="1489476"/>
            <a:ext cx="4616685" cy="2097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" name="Google Shape;222;p21"/>
          <p:cNvSpPr txBox="1">
            <a:spLocks noGrp="1"/>
          </p:cNvSpPr>
          <p:nvPr>
            <p:ph type="sldNum" idx="12"/>
          </p:nvPr>
        </p:nvSpPr>
        <p:spPr>
          <a:xfrm>
            <a:off x="11295943" y="6172200"/>
            <a:ext cx="914700" cy="593700"/>
          </a:xfrm>
          <a:prstGeom prst="rect">
            <a:avLst/>
          </a:prstGeom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3000">
                <a:solidFill>
                  <a:srgbClr val="FFFFFF"/>
                </a:solidFill>
              </a:rPr>
              <a:t>9</a:t>
            </a:fld>
            <a:endParaRPr sz="3000">
              <a:solidFill>
                <a:srgbClr val="FFFFFF"/>
              </a:solidFill>
            </a:endParaRPr>
          </a:p>
        </p:txBody>
      </p:sp>
      <p:sp>
        <p:nvSpPr>
          <p:cNvPr id="223" name="Google Shape;223;p21"/>
          <p:cNvSpPr/>
          <p:nvPr/>
        </p:nvSpPr>
        <p:spPr>
          <a:xfrm>
            <a:off x="0" y="-39675"/>
            <a:ext cx="12195300" cy="8007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224" name="Google Shape;224;p21"/>
          <p:cNvSpPr txBox="1"/>
          <p:nvPr/>
        </p:nvSpPr>
        <p:spPr>
          <a:xfrm>
            <a:off x="1044291" y="-49380"/>
            <a:ext cx="10827300" cy="8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entury Schoolbook"/>
              <a:buNone/>
            </a:pPr>
            <a:r>
              <a:rPr lang="ru-RU" sz="2500" b="1" dirty="0">
                <a:latin typeface="Century Schoolbook"/>
                <a:sym typeface="Century Schoolbook"/>
              </a:rPr>
              <a:t>Научно-технический задел по проекту</a:t>
            </a:r>
          </a:p>
        </p:txBody>
      </p:sp>
      <p:pic>
        <p:nvPicPr>
          <p:cNvPr id="225" name="Google Shape;225;p21" descr="Эковент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074" y="26001"/>
            <a:ext cx="970100" cy="6693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6" name="Google Shape;226;p21"/>
          <p:cNvGrpSpPr/>
          <p:nvPr/>
        </p:nvGrpSpPr>
        <p:grpSpPr>
          <a:xfrm>
            <a:off x="183362" y="1181809"/>
            <a:ext cx="4901297" cy="5212230"/>
            <a:chOff x="-59" y="334185"/>
            <a:chExt cx="5295178" cy="5212230"/>
          </a:xfrm>
        </p:grpSpPr>
        <p:sp>
          <p:nvSpPr>
            <p:cNvPr id="227" name="Google Shape;227;p21"/>
            <p:cNvSpPr/>
            <p:nvPr/>
          </p:nvSpPr>
          <p:spPr>
            <a:xfrm rot="5400000">
              <a:off x="-232259" y="788648"/>
              <a:ext cx="1548300" cy="1083900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rgbClr val="CCCCCC"/>
                </a:gs>
                <a:gs pos="100000">
                  <a:srgbClr val="9FC5E8"/>
                </a:gs>
              </a:gsLst>
              <a:lin ang="5400012" scaled="0"/>
            </a:gradFill>
            <a:ln w="9525" cap="flat" cmpd="sng">
              <a:solidFill>
                <a:srgbClr val="9FC5E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entury Schoolbook"/>
                <a:ea typeface="Century Schoolbook"/>
                <a:cs typeface="Century Schoolbook"/>
                <a:sym typeface="Century Schoolbook"/>
              </a:endParaRPr>
            </a:p>
          </p:txBody>
        </p:sp>
        <p:sp>
          <p:nvSpPr>
            <p:cNvPr id="228" name="Google Shape;228;p21"/>
            <p:cNvSpPr txBox="1"/>
            <p:nvPr/>
          </p:nvSpPr>
          <p:spPr>
            <a:xfrm>
              <a:off x="1" y="1098368"/>
              <a:ext cx="1083900" cy="46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endParaRPr sz="200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endParaRPr>
            </a:p>
          </p:txBody>
        </p:sp>
        <p:sp>
          <p:nvSpPr>
            <p:cNvPr id="229" name="Google Shape;229;p21"/>
            <p:cNvSpPr/>
            <p:nvPr/>
          </p:nvSpPr>
          <p:spPr>
            <a:xfrm rot="5400000">
              <a:off x="2428619" y="-1010715"/>
              <a:ext cx="1521600" cy="42114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0"/>
              </a:schemeClr>
            </a:solidFill>
            <a:ln w="9525" cap="flat" cmpd="sng">
              <a:solidFill>
                <a:srgbClr val="9FC5E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Century Schoolbook"/>
                <a:ea typeface="Century Schoolbook"/>
                <a:cs typeface="Century Schoolbook"/>
                <a:sym typeface="Century Schoolbook"/>
              </a:endParaRPr>
            </a:p>
          </p:txBody>
        </p:sp>
        <p:sp>
          <p:nvSpPr>
            <p:cNvPr id="230" name="Google Shape;230;p21"/>
            <p:cNvSpPr txBox="1"/>
            <p:nvPr/>
          </p:nvSpPr>
          <p:spPr>
            <a:xfrm>
              <a:off x="1083814" y="395010"/>
              <a:ext cx="4211305" cy="146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2700" rIns="12700" bIns="12700" anchor="ctr" anchorCtr="0">
              <a:noAutofit/>
            </a:bodyPr>
            <a:lstStyle/>
            <a:p>
              <a:pPr marL="228600" marR="0" lvl="1" indent="-2159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entury Schoolbook"/>
                <a:buChar char="•"/>
              </a:pPr>
              <a:r>
                <a:rPr lang="ru-RU" sz="1600" i="0" u="none" strike="noStrike" cap="none" dirty="0">
                  <a:solidFill>
                    <a:schemeClr val="dk1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Действующий лабораторный образец </a:t>
              </a:r>
              <a:r>
                <a:rPr lang="ru-RU" sz="1600" b="1" i="0" u="none" strike="noStrike" cap="none" dirty="0">
                  <a:solidFill>
                    <a:schemeClr val="dk1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прошел испытания</a:t>
              </a:r>
              <a:r>
                <a:rPr lang="ru-RU" sz="1600" i="0" u="none" strike="noStrike" cap="none" dirty="0">
                  <a:solidFill>
                    <a:schemeClr val="dk1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 в </a:t>
              </a:r>
              <a:r>
                <a:rPr lang="ru-RU" sz="1600" i="0" u="none" strike="noStrike" cap="none" dirty="0" err="1">
                  <a:solidFill>
                    <a:schemeClr val="dk1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ВолгГМУ</a:t>
              </a:r>
              <a:r>
                <a:rPr lang="ru-RU" sz="1600" i="0" u="none" strike="noStrike" cap="none" dirty="0">
                  <a:solidFill>
                    <a:schemeClr val="dk1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 и </a:t>
              </a:r>
              <a:r>
                <a:rPr lang="ru-RU" sz="1600" b="1" i="0" u="none" strike="noStrike" cap="none" dirty="0">
                  <a:solidFill>
                    <a:schemeClr val="dk1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показал 95-97% эффективности обеззараживания воздуха</a:t>
              </a:r>
              <a:r>
                <a:rPr lang="ru-RU" sz="1600" i="0" u="none" strike="noStrike" cap="none" dirty="0">
                  <a:solidFill>
                    <a:schemeClr val="dk1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                     через 30 минут работы</a:t>
              </a:r>
              <a:endParaRPr sz="1100" dirty="0">
                <a:latin typeface="Century Schoolbook"/>
                <a:ea typeface="Century Schoolbook"/>
                <a:cs typeface="Century Schoolbook"/>
                <a:sym typeface="Century Schoolbook"/>
              </a:endParaRPr>
            </a:p>
          </p:txBody>
        </p:sp>
        <p:sp>
          <p:nvSpPr>
            <p:cNvPr id="231" name="Google Shape;231;p21"/>
            <p:cNvSpPr/>
            <p:nvPr/>
          </p:nvSpPr>
          <p:spPr>
            <a:xfrm rot="5400000">
              <a:off x="-232259" y="2521030"/>
              <a:ext cx="1548300" cy="1083900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rgbClr val="CCCCCC"/>
                </a:gs>
                <a:gs pos="100000">
                  <a:srgbClr val="9FC5E8"/>
                </a:gs>
              </a:gsLst>
              <a:lin ang="5400012" scaled="0"/>
            </a:gradFill>
            <a:ln w="9525" cap="flat" cmpd="sng">
              <a:solidFill>
                <a:srgbClr val="9FC5E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entury Schoolbook"/>
                <a:ea typeface="Century Schoolbook"/>
                <a:cs typeface="Century Schoolbook"/>
                <a:sym typeface="Century Schoolbook"/>
              </a:endParaRPr>
            </a:p>
          </p:txBody>
        </p:sp>
        <p:sp>
          <p:nvSpPr>
            <p:cNvPr id="232" name="Google Shape;232;p21"/>
            <p:cNvSpPr txBox="1"/>
            <p:nvPr/>
          </p:nvSpPr>
          <p:spPr>
            <a:xfrm>
              <a:off x="1" y="2830750"/>
              <a:ext cx="1083900" cy="46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endParaRPr sz="200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endParaRPr>
            </a:p>
          </p:txBody>
        </p:sp>
        <p:sp>
          <p:nvSpPr>
            <p:cNvPr id="233" name="Google Shape;233;p21"/>
            <p:cNvSpPr/>
            <p:nvPr/>
          </p:nvSpPr>
          <p:spPr>
            <a:xfrm rot="5400000">
              <a:off x="2346269" y="756685"/>
              <a:ext cx="1686300" cy="42114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0"/>
              </a:schemeClr>
            </a:solidFill>
            <a:ln w="9525" cap="flat" cmpd="sng">
              <a:solidFill>
                <a:srgbClr val="9FC5E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Century Schoolbook"/>
                <a:ea typeface="Century Schoolbook"/>
                <a:cs typeface="Century Schoolbook"/>
                <a:sym typeface="Century Schoolbook"/>
              </a:endParaRPr>
            </a:p>
          </p:txBody>
        </p:sp>
        <p:sp>
          <p:nvSpPr>
            <p:cNvPr id="234" name="Google Shape;234;p21"/>
            <p:cNvSpPr txBox="1"/>
            <p:nvPr/>
          </p:nvSpPr>
          <p:spPr>
            <a:xfrm>
              <a:off x="1083815" y="2101539"/>
              <a:ext cx="4211304" cy="152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2700" rIns="12700" bIns="12700" anchor="ctr" anchorCtr="0">
              <a:noAutofit/>
            </a:bodyPr>
            <a:lstStyle/>
            <a:p>
              <a:pPr marL="228600" marR="0" lvl="1" indent="-2159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entury Schoolbook"/>
                <a:buChar char="•"/>
              </a:pPr>
              <a:r>
                <a:rPr lang="ru-RU" sz="1600" i="0" u="none" strike="noStrike" cap="none" dirty="0" err="1">
                  <a:solidFill>
                    <a:schemeClr val="dk1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ВолгГМУ</a:t>
              </a:r>
              <a:r>
                <a:rPr lang="ru-RU" sz="1600" i="0" u="none" strike="noStrike" cap="none" dirty="0">
                  <a:solidFill>
                    <a:schemeClr val="dk1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 </a:t>
              </a:r>
              <a:r>
                <a:rPr lang="ru-RU" sz="1600" b="1" i="0" u="none" strike="noStrike" cap="none" dirty="0">
                  <a:solidFill>
                    <a:schemeClr val="dk1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проведены исследования  и подтвержден</a:t>
              </a:r>
              <a:r>
                <a:rPr lang="ru-RU" sz="1600" i="0" u="none" strike="noStrike" cap="none" dirty="0">
                  <a:solidFill>
                    <a:schemeClr val="dk1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 </a:t>
              </a:r>
              <a:r>
                <a:rPr lang="ru-RU" sz="1600" b="1" i="0" u="none" strike="noStrike" cap="none" dirty="0">
                  <a:solidFill>
                    <a:schemeClr val="dk1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способ высокоэффективной антибактериальной очистки воздуха</a:t>
              </a:r>
              <a:endParaRPr sz="1100" b="1" dirty="0">
                <a:latin typeface="Century Schoolbook"/>
                <a:ea typeface="Century Schoolbook"/>
                <a:cs typeface="Century Schoolbook"/>
                <a:sym typeface="Century Schoolbook"/>
              </a:endParaRPr>
            </a:p>
          </p:txBody>
        </p:sp>
        <p:sp>
          <p:nvSpPr>
            <p:cNvPr id="235" name="Google Shape;235;p21"/>
            <p:cNvSpPr/>
            <p:nvPr/>
          </p:nvSpPr>
          <p:spPr>
            <a:xfrm rot="5400000">
              <a:off x="-232259" y="4230315"/>
              <a:ext cx="1548300" cy="1083900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rgbClr val="CCCCCC"/>
                </a:gs>
                <a:gs pos="100000">
                  <a:srgbClr val="9FC5E8"/>
                </a:gs>
              </a:gsLst>
              <a:lin ang="5400012" scaled="0"/>
            </a:gradFill>
            <a:ln w="9525" cap="flat" cmpd="sng">
              <a:solidFill>
                <a:srgbClr val="9FC5E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entury Schoolbook"/>
                <a:ea typeface="Century Schoolbook"/>
                <a:cs typeface="Century Schoolbook"/>
                <a:sym typeface="Century Schoolbook"/>
              </a:endParaRPr>
            </a:p>
          </p:txBody>
        </p:sp>
        <p:sp>
          <p:nvSpPr>
            <p:cNvPr id="236" name="Google Shape;236;p21"/>
            <p:cNvSpPr txBox="1"/>
            <p:nvPr/>
          </p:nvSpPr>
          <p:spPr>
            <a:xfrm>
              <a:off x="1" y="4540035"/>
              <a:ext cx="1083900" cy="46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endParaRPr sz="200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endParaRPr>
            </a:p>
          </p:txBody>
        </p:sp>
        <p:sp>
          <p:nvSpPr>
            <p:cNvPr id="237" name="Google Shape;237;p21"/>
            <p:cNvSpPr/>
            <p:nvPr/>
          </p:nvSpPr>
          <p:spPr>
            <a:xfrm rot="5400000">
              <a:off x="2428619" y="2527560"/>
              <a:ext cx="1521600" cy="42114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0"/>
              </a:schemeClr>
            </a:solidFill>
            <a:ln w="9525" cap="flat" cmpd="sng">
              <a:solidFill>
                <a:srgbClr val="9FC5E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Century Schoolbook"/>
                <a:ea typeface="Century Schoolbook"/>
                <a:cs typeface="Century Schoolbook"/>
                <a:sym typeface="Century Schoolbook"/>
              </a:endParaRPr>
            </a:p>
          </p:txBody>
        </p:sp>
        <p:sp>
          <p:nvSpPr>
            <p:cNvPr id="238" name="Google Shape;238;p21"/>
            <p:cNvSpPr txBox="1"/>
            <p:nvPr/>
          </p:nvSpPr>
          <p:spPr>
            <a:xfrm>
              <a:off x="1083816" y="3946710"/>
              <a:ext cx="4211303" cy="137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2700" rIns="12700" bIns="12700" anchor="ctr" anchorCtr="0">
              <a:noAutofit/>
            </a:bodyPr>
            <a:lstStyle/>
            <a:p>
              <a:pPr marL="228600" marR="0" lvl="1" indent="-2159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entury Schoolbook"/>
                <a:buChar char="•"/>
              </a:pPr>
              <a:r>
                <a:rPr lang="ru-RU" sz="1600" i="0" u="none" strike="noStrike" cap="none" dirty="0">
                  <a:solidFill>
                    <a:schemeClr val="dk1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Принципиальная                             </a:t>
              </a:r>
              <a:r>
                <a:rPr lang="ru-RU" sz="1600" b="1" i="0" u="none" strike="noStrike" cap="none" dirty="0">
                  <a:solidFill>
                    <a:schemeClr val="dk1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схема аппарата                        защищена патентом</a:t>
              </a:r>
              <a:r>
                <a:rPr lang="ru-RU" sz="1600" i="0" u="none" strike="noStrike" cap="none" dirty="0">
                  <a:solidFill>
                    <a:schemeClr val="dk1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 РФ</a:t>
              </a:r>
              <a:endParaRPr sz="1100" dirty="0">
                <a:latin typeface="Century Schoolbook"/>
                <a:ea typeface="Century Schoolbook"/>
                <a:cs typeface="Century Schoolbook"/>
                <a:sym typeface="Century Schoolbook"/>
              </a:endParaRPr>
            </a:p>
          </p:txBody>
        </p:sp>
      </p:grpSp>
      <p:pic>
        <p:nvPicPr>
          <p:cNvPr id="2" name="Picture 2" descr="Открыт сбор идей на форум «Сильные идеи для нового времени» — 2023">
            <a:extLst>
              <a:ext uri="{FF2B5EF4-FFF2-40B4-BE49-F238E27FC236}">
                <a16:creationId xmlns:a16="http://schemas.microsoft.com/office/drawing/2014/main" id="{2895B45C-F2A8-5DA0-E09F-FCE132F9B6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7" b="19674"/>
          <a:stretch/>
        </p:blipFill>
        <p:spPr bwMode="auto">
          <a:xfrm>
            <a:off x="10389599" y="-94380"/>
            <a:ext cx="1748235" cy="85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4530E3-0545-01D0-15DE-A60D580033F5}"/>
              </a:ext>
            </a:extLst>
          </p:cNvPr>
          <p:cNvSpPr txBox="1"/>
          <p:nvPr/>
        </p:nvSpPr>
        <p:spPr>
          <a:xfrm>
            <a:off x="5467350" y="3615992"/>
            <a:ext cx="5828593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400" b="1" kern="1200" dirty="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+mn-cs"/>
              </a:rPr>
              <a:t>(с действующим веществом)</a:t>
            </a:r>
            <a:endParaRPr lang="ru-RU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7" name="Рисунок 1">
            <a:extLst>
              <a:ext uri="{FF2B5EF4-FFF2-40B4-BE49-F238E27FC236}">
                <a16:creationId xmlns:a16="http://schemas.microsoft.com/office/drawing/2014/main" id="{CE2E110E-8DC0-53CD-551D-6CD9A81F32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3" t="86587" r="9196" b="3497"/>
          <a:stretch/>
        </p:blipFill>
        <p:spPr bwMode="auto">
          <a:xfrm>
            <a:off x="6395366" y="6545987"/>
            <a:ext cx="4171950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">
            <a:extLst>
              <a:ext uri="{FF2B5EF4-FFF2-40B4-BE49-F238E27FC236}">
                <a16:creationId xmlns:a16="http://schemas.microsoft.com/office/drawing/2014/main" id="{E5405973-C772-2E09-5C90-0D3393C1E3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" t="6717" r="1248" b="12701"/>
          <a:stretch/>
        </p:blipFill>
        <p:spPr bwMode="auto">
          <a:xfrm>
            <a:off x="5467350" y="3922844"/>
            <a:ext cx="2752725" cy="200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1">
            <a:extLst>
              <a:ext uri="{FF2B5EF4-FFF2-40B4-BE49-F238E27FC236}">
                <a16:creationId xmlns:a16="http://schemas.microsoft.com/office/drawing/2014/main" id="{AC2FC29B-31E3-9D85-A8FB-472166C7F2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2" t="17260" r="1043" b="21782"/>
          <a:stretch/>
        </p:blipFill>
        <p:spPr bwMode="auto">
          <a:xfrm>
            <a:off x="8352072" y="3922844"/>
            <a:ext cx="2943871" cy="184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996F41-74D7-1898-CF19-523021B2801D}"/>
              </a:ext>
            </a:extLst>
          </p:cNvPr>
          <p:cNvSpPr txBox="1"/>
          <p:nvPr/>
        </p:nvSpPr>
        <p:spPr>
          <a:xfrm>
            <a:off x="6124574" y="4229979"/>
            <a:ext cx="2095501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200" b="1" kern="1200" dirty="0">
                <a:solidFill>
                  <a:srgbClr val="1F5383"/>
                </a:solidFill>
                <a:latin typeface="Century Schoolbook" panose="02040604050505020304" pitchFamily="18" charset="0"/>
                <a:ea typeface="+mn-ea"/>
                <a:cs typeface="+mn-cs"/>
              </a:rPr>
              <a:t>Хлористый литий</a:t>
            </a:r>
            <a:endParaRPr lang="ru-RU" sz="1200" dirty="0">
              <a:solidFill>
                <a:srgbClr val="1F5383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1D0C35-4D2E-CBAA-2844-EC5DD9F84C06}"/>
              </a:ext>
            </a:extLst>
          </p:cNvPr>
          <p:cNvSpPr txBox="1"/>
          <p:nvPr/>
        </p:nvSpPr>
        <p:spPr>
          <a:xfrm>
            <a:off x="8631340" y="4233667"/>
            <a:ext cx="2095501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200" b="1" kern="1200" dirty="0">
                <a:solidFill>
                  <a:srgbClr val="1F5383"/>
                </a:solidFill>
                <a:latin typeface="Century Schoolbook" panose="02040604050505020304" pitchFamily="18" charset="0"/>
                <a:ea typeface="+mn-ea"/>
                <a:cs typeface="+mn-cs"/>
              </a:rPr>
              <a:t>Бишофит</a:t>
            </a:r>
            <a:endParaRPr lang="ru-RU" sz="1200" dirty="0">
              <a:solidFill>
                <a:srgbClr val="1F5383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8213D8-5308-FF04-81E3-F3F7F9FBD99F}"/>
              </a:ext>
            </a:extLst>
          </p:cNvPr>
          <p:cNvSpPr txBox="1"/>
          <p:nvPr/>
        </p:nvSpPr>
        <p:spPr>
          <a:xfrm>
            <a:off x="7738031" y="1772754"/>
            <a:ext cx="2787094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200" b="1" kern="1200" dirty="0">
                <a:solidFill>
                  <a:srgbClr val="1F5383"/>
                </a:solidFill>
                <a:latin typeface="Century Schoolbook" panose="02040604050505020304" pitchFamily="18" charset="0"/>
                <a:ea typeface="+mn-ea"/>
                <a:cs typeface="+mn-cs"/>
              </a:rPr>
              <a:t>Без активного вещества</a:t>
            </a:r>
            <a:endParaRPr lang="ru-RU" sz="1200" dirty="0">
              <a:solidFill>
                <a:srgbClr val="1F5383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3" name="Рисунок 1">
            <a:extLst>
              <a:ext uri="{FF2B5EF4-FFF2-40B4-BE49-F238E27FC236}">
                <a16:creationId xmlns:a16="http://schemas.microsoft.com/office/drawing/2014/main" id="{963281DC-8ABC-023F-B0B0-6DF9A5F377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4" t="80982" r="1248" b="12701"/>
          <a:stretch/>
        </p:blipFill>
        <p:spPr bwMode="auto">
          <a:xfrm>
            <a:off x="8602766" y="5772149"/>
            <a:ext cx="2693177" cy="16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BEBE8C-2979-2082-A51B-55CF5466B3E0}"/>
              </a:ext>
            </a:extLst>
          </p:cNvPr>
          <p:cNvSpPr txBox="1"/>
          <p:nvPr/>
        </p:nvSpPr>
        <p:spPr>
          <a:xfrm>
            <a:off x="5467350" y="853511"/>
            <a:ext cx="5828594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400" b="1" kern="1200" dirty="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+mn-cs"/>
              </a:rPr>
              <a:t>Влияние на микробную обсемененность воздуха работы аппарата в режиме вентиляции в течение </a:t>
            </a:r>
            <a:r>
              <a:rPr lang="ru-RU" b="1" kern="1200" dirty="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+mn-cs"/>
              </a:rPr>
              <a:t>30 минут </a:t>
            </a:r>
          </a:p>
          <a:p>
            <a:pPr algn="ctr">
              <a:lnSpc>
                <a:spcPct val="90000"/>
              </a:lnSpc>
            </a:pPr>
            <a:r>
              <a:rPr lang="ru-RU" b="1" kern="1200" dirty="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+mn-cs"/>
              </a:rPr>
              <a:t>(без активного вещества) </a:t>
            </a:r>
            <a:endParaRPr lang="ru-RU" sz="1400" b="1" kern="1200" dirty="0">
              <a:solidFill>
                <a:schemeClr val="tx1"/>
              </a:solidFill>
              <a:latin typeface="Century Schoolbook" panose="02040604050505020304" pitchFamily="18" charset="0"/>
              <a:ea typeface="+mn-ea"/>
              <a:cs typeface="+mn-cs"/>
            </a:endParaRPr>
          </a:p>
        </p:txBody>
      </p:sp>
      <p:pic>
        <p:nvPicPr>
          <p:cNvPr id="14" name="Рисунок 2">
            <a:extLst>
              <a:ext uri="{FF2B5EF4-FFF2-40B4-BE49-F238E27FC236}">
                <a16:creationId xmlns:a16="http://schemas.microsoft.com/office/drawing/2014/main" id="{8F0F9053-6697-7847-1219-3243CAF6015E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198" y="6051275"/>
            <a:ext cx="5782286" cy="541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D7C2BC24-BE41-917B-A259-064F6E05EB6D}"/>
              </a:ext>
            </a:extLst>
          </p:cNvPr>
          <p:cNvCxnSpPr/>
          <p:nvPr/>
        </p:nvCxnSpPr>
        <p:spPr>
          <a:xfrm>
            <a:off x="5334000" y="1385509"/>
            <a:ext cx="0" cy="460942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CA25E2BD-8FE2-CB9B-5965-458AE07B7EA6}"/>
              </a:ext>
            </a:extLst>
          </p:cNvPr>
          <p:cNvCxnSpPr>
            <a:stCxn id="229" idx="3"/>
          </p:cNvCxnSpPr>
          <p:nvPr/>
        </p:nvCxnSpPr>
        <p:spPr>
          <a:xfrm>
            <a:off x="5084659" y="1942609"/>
            <a:ext cx="249341" cy="0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Вид">
  <a:themeElements>
    <a:clrScheme name="Вид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ид">
  <a:themeElements>
    <a:clrScheme name="Вид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2208</TotalTime>
  <Words>965</Words>
  <Application>Microsoft Office PowerPoint</Application>
  <PresentationFormat>Произвольный</PresentationFormat>
  <Paragraphs>278</Paragraphs>
  <Slides>12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Calibri</vt:lpstr>
      <vt:lpstr>Century Schoolbook</vt:lpstr>
      <vt:lpstr>Arial</vt:lpstr>
      <vt:lpstr>Noto Sans Symbols</vt:lpstr>
      <vt:lpstr>Times New Roman</vt:lpstr>
      <vt:lpstr>Wingdings</vt:lpstr>
      <vt:lpstr>Вид</vt:lpstr>
      <vt:lpstr>Вид</vt:lpstr>
      <vt:lpstr>       Профессиональная  ЭКО-СИСТЕМА PIAS для высокоэффективного обеззараживания воздуха помещений от всех патогенных элементов и переносчиков заболеваний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Команда проекта</vt:lpstr>
      <vt:lpstr>ООО «Научно-Производственный Центр ЭКОВЕНТ»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Антибактериальный кондиционер для высокоэффективного обеззараживания воздуха в помещениях с постоянным пребыванием людей</dc:title>
  <dc:creator>Лариса</dc:creator>
  <cp:lastModifiedBy>Evg Am</cp:lastModifiedBy>
  <cp:revision>36</cp:revision>
  <dcterms:modified xsi:type="dcterms:W3CDTF">2023-09-11T18:16:40Z</dcterms:modified>
</cp:coreProperties>
</file>